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73" r:id="rId3"/>
    <p:sldId id="258" r:id="rId4"/>
    <p:sldId id="260" r:id="rId5"/>
    <p:sldId id="261" r:id="rId6"/>
    <p:sldId id="262" r:id="rId7"/>
    <p:sldId id="268" r:id="rId8"/>
    <p:sldId id="269" r:id="rId9"/>
    <p:sldId id="270" r:id="rId10"/>
    <p:sldId id="271" r:id="rId11"/>
    <p:sldId id="263" r:id="rId12"/>
    <p:sldId id="272" r:id="rId13"/>
    <p:sldId id="264" r:id="rId14"/>
    <p:sldId id="274" r:id="rId15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B79"/>
    <a:srgbClr val="66FF66"/>
    <a:srgbClr val="FF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33A9C-4977-4C42-8054-96D9F363BC5C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960CB-A82C-488B-9BDB-884D0DF4BD3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5570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105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072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2480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21479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808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5009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0007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301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8897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703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14029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481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54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227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324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5351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22340-2724-4CA0-AE6F-7E25792316D9}" type="datetimeFigureOut">
              <a:rPr lang="th-TH" smtClean="0"/>
              <a:t>10/06/63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D0D23B-A70E-473E-8F1B-4BF1D13EB4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203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สี่เหลี่ยมผืนผ้า 11"/>
          <p:cNvSpPr/>
          <p:nvPr/>
        </p:nvSpPr>
        <p:spPr>
          <a:xfrm>
            <a:off x="1373686" y="541917"/>
            <a:ext cx="106554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96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</a:t>
            </a: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6152088" y="4240530"/>
            <a:ext cx="5851026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นายวิรัตน์ พสุนนท์</a:t>
            </a:r>
          </a:p>
          <a:p>
            <a:pPr algn="r"/>
            <a:r>
              <a:rPr lang="th-TH" sz="36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ครูชำนาญการ</a:t>
            </a:r>
          </a:p>
          <a:p>
            <a:pPr algn="r"/>
            <a:r>
              <a:rPr lang="th-TH" sz="36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 </a:t>
            </a:r>
          </a:p>
          <a:p>
            <a:pPr algn="r"/>
            <a:r>
              <a:rPr lang="th-TH" sz="36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เขตจอมทอง  กรุงเทพมหานคร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6222405" y="99581"/>
            <a:ext cx="55018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คณิตศาสตร์  ชั้นมัธยมศึกษาปีที่  3</a:t>
            </a: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2181043" y="1846000"/>
            <a:ext cx="10010957" cy="2281476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1.แนะนำอสมการเชิงเส้นตัวแปรเดียว</a:t>
            </a:r>
          </a:p>
          <a:p>
            <a:r>
              <a:rPr lang="th-TH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2.การแก้อสมการเชิงเส้นตัวแปรเดียว</a:t>
            </a:r>
          </a:p>
          <a:p>
            <a:r>
              <a:rPr lang="th-TH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3.การเขียนกราฟแสดงคำตอบของอสมการเชิงเส้นตัวแปรเดียว</a:t>
            </a:r>
          </a:p>
          <a:p>
            <a:r>
              <a:rPr lang="th-TH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4.การแก้โจทย์ปัญหาเกี่ยวกับอสมการเชิงเส้นตัวแปรเดียว</a:t>
            </a:r>
          </a:p>
        </p:txBody>
      </p:sp>
      <p:sp>
        <p:nvSpPr>
          <p:cNvPr id="14" name="คำบรรยายภาพแบบสี่เหลี่ยมมุมมน 13"/>
          <p:cNvSpPr/>
          <p:nvPr/>
        </p:nvSpPr>
        <p:spPr>
          <a:xfrm>
            <a:off x="748976" y="4242473"/>
            <a:ext cx="7641290" cy="1021556"/>
          </a:xfrm>
          <a:prstGeom prst="wedgeRoundRectCallout">
            <a:avLst>
              <a:gd name="adj1" fmla="val -62298"/>
              <a:gd name="adj2" fmla="val -37913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แนะนำอสมการเชิงเส้นตัวแปรเดียว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BD5AAB3-839C-47C7-ACE3-12D29A0B72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68" y="541917"/>
            <a:ext cx="1113518" cy="1121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221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 animBg="1"/>
      <p:bldP spid="9" grpId="1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1623258" y="911086"/>
            <a:ext cx="10187741" cy="8512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4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การเขียนประโยคสัญลักษณ์ของอสมการเชิงเส้นตัวแปรเดียว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1001957" y="3407911"/>
            <a:ext cx="10905293" cy="783193"/>
          </a:xfrm>
          <a:prstGeom prst="roundRect">
            <a:avLst/>
          </a:prstGeom>
          <a:solidFill>
            <a:srgbClr val="EEEB79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0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5.ผลต่างของจำนวนจำนวนหนึ่งกับเจ็ดเมื่อหารด้วยสามมีค่าไม่เท่ากับสอง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1856265" y="1993597"/>
            <a:ext cx="10078560" cy="6469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ประโยคภาษาของอสมการเชิงเส้นตัวแปรเดียว  สามารถเขียนเป็นประโยคสัญลักษณ์ได้</a:t>
            </a:r>
          </a:p>
        </p:txBody>
      </p:sp>
      <p:sp>
        <p:nvSpPr>
          <p:cNvPr id="3" name="ลูกศรขวาท้ายขีด 2"/>
          <p:cNvSpPr/>
          <p:nvPr/>
        </p:nvSpPr>
        <p:spPr>
          <a:xfrm>
            <a:off x="1168726" y="2043174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ท้ายขีด 11"/>
          <p:cNvSpPr/>
          <p:nvPr/>
        </p:nvSpPr>
        <p:spPr>
          <a:xfrm>
            <a:off x="3809999" y="5355833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สี่เหลี่ยมผืนผ้ามุมมน 13"/>
              <p:cNvSpPr/>
              <p:nvPr/>
            </p:nvSpPr>
            <p:spPr>
              <a:xfrm>
                <a:off x="4776776" y="4577746"/>
                <a:ext cx="2985691" cy="1823478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h-TH" sz="5400" i="1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5400" b="0" i="0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  <m:t>x</m:t>
                          </m:r>
                          <m:r>
                            <a:rPr lang="th-TH" sz="5400" b="0" i="0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  <m:t>−</m:t>
                          </m:r>
                          <m:r>
                            <a:rPr lang="th-TH" sz="5400" b="0" i="0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  <m:t>7</m:t>
                          </m:r>
                        </m:num>
                        <m:den>
                          <m:r>
                            <a:rPr lang="th-TH" sz="5400" b="0" i="0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th-TH" sz="115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</p:txBody>
          </p:sp>
        </mc:Choice>
        <mc:Fallback xmlns="">
          <p:sp>
            <p:nvSpPr>
              <p:cNvPr id="14" name="สี่เหลี่ยมผืนผ้ามุมมน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776" y="4577746"/>
                <a:ext cx="2985691" cy="1823478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สี่เหลี่ยมผืนผ้ามุมมน 15"/>
          <p:cNvSpPr/>
          <p:nvPr/>
        </p:nvSpPr>
        <p:spPr>
          <a:xfrm>
            <a:off x="7350986" y="4523756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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8428671" y="4513445"/>
            <a:ext cx="1598216" cy="200611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2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4" name="วงรี 3"/>
          <p:cNvSpPr/>
          <p:nvPr/>
        </p:nvSpPr>
        <p:spPr>
          <a:xfrm>
            <a:off x="1372093" y="3266570"/>
            <a:ext cx="7251205" cy="1087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ลูกศรเชื่อมต่อแบบตรง 5"/>
          <p:cNvCxnSpPr/>
          <p:nvPr/>
        </p:nvCxnSpPr>
        <p:spPr>
          <a:xfrm flipH="1">
            <a:off x="6290844" y="4300021"/>
            <a:ext cx="27573" cy="4529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วงรี 19"/>
          <p:cNvSpPr/>
          <p:nvPr/>
        </p:nvSpPr>
        <p:spPr>
          <a:xfrm>
            <a:off x="9118600" y="3380162"/>
            <a:ext cx="1193799" cy="9194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2" name="ลูกศรเชื่อมต่อแบบตรง 21"/>
          <p:cNvCxnSpPr/>
          <p:nvPr/>
        </p:nvCxnSpPr>
        <p:spPr>
          <a:xfrm flipH="1">
            <a:off x="8170444" y="4202066"/>
            <a:ext cx="1120229" cy="82447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วงรี 23"/>
          <p:cNvSpPr/>
          <p:nvPr/>
        </p:nvSpPr>
        <p:spPr>
          <a:xfrm>
            <a:off x="10312401" y="3412105"/>
            <a:ext cx="790169" cy="7724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5" name="ลูกศรเชื่อมต่อแบบตรง 24"/>
          <p:cNvCxnSpPr/>
          <p:nvPr/>
        </p:nvCxnSpPr>
        <p:spPr>
          <a:xfrm flipH="1">
            <a:off x="9448954" y="4151813"/>
            <a:ext cx="1193342" cy="101909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>
            <a:extLst>
              <a:ext uri="{FF2B5EF4-FFF2-40B4-BE49-F238E27FC236}">
                <a16:creationId xmlns:a16="http://schemas.microsoft.com/office/drawing/2014/main" id="{D217F7E7-5DDF-402D-86C2-62B063C1F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21" y="-66944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สี่เหลี่ยมผืนผ้า 9">
            <a:extLst>
              <a:ext uri="{FF2B5EF4-FFF2-40B4-BE49-F238E27FC236}">
                <a16:creationId xmlns:a16="http://schemas.microsoft.com/office/drawing/2014/main" id="{CFD7B6A7-293D-4D54-A534-4A02676245C9}"/>
              </a:ext>
            </a:extLst>
          </p:cNvPr>
          <p:cNvSpPr/>
          <p:nvPr/>
        </p:nvSpPr>
        <p:spPr>
          <a:xfrm>
            <a:off x="5845480" y="6371620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</p:spTree>
    <p:extLst>
      <p:ext uri="{BB962C8B-B14F-4D97-AF65-F5344CB8AC3E}">
        <p14:creationId xmlns:p14="http://schemas.microsoft.com/office/powerpoint/2010/main" val="2557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4" grpId="0"/>
      <p:bldP spid="16" grpId="0"/>
      <p:bldP spid="18" grpId="0"/>
      <p:bldP spid="4" grpId="0" animBg="1"/>
      <p:bldP spid="20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0" y="1211455"/>
            <a:ext cx="2952246" cy="11237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แบบฝึกหัด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3139900" y="1219843"/>
            <a:ext cx="8805710" cy="7150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6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ให้นักเรียนเขียนประโยคสัญลักษณ์ของอสมการเชิงเส้นตัวแปรเดียว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3139899" y="2737137"/>
            <a:ext cx="6974227" cy="39159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514350" indent="-514350">
              <a:buAutoNum type="arabicPeriod"/>
            </a:pPr>
            <a:r>
              <a:rPr lang="th-TH" sz="2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ห้าเท่าของจำนวนจำนวนหนึ่งน้อยกว่าสิบ</a:t>
            </a:r>
          </a:p>
          <a:p>
            <a:pPr marL="514350" indent="-514350">
              <a:buAutoNum type="arabicPeriod"/>
            </a:pPr>
            <a:r>
              <a:rPr lang="th-TH" sz="2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จำนวนจำนวนหนึ่งลบด้วยห้ามีค่าน้อยกว่าหนึ่ง</a:t>
            </a:r>
          </a:p>
          <a:p>
            <a:pPr marL="514350" indent="-514350">
              <a:buAutoNum type="arabicPeriod"/>
            </a:pPr>
            <a:r>
              <a:rPr lang="th-TH" sz="2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ผลบวกของสองเท่าของจำนวนจำนวนหนึ่งกับสามน้อยกว่าเก้า</a:t>
            </a:r>
          </a:p>
          <a:p>
            <a:pPr marL="514350" indent="-514350">
              <a:buAutoNum type="arabicPeriod"/>
            </a:pPr>
            <a:r>
              <a:rPr lang="th-TH" sz="2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ผลบวกของสามเท่าของจำนวนจำนวนหนึ่งกับสี่มากกว่าเจ็ด</a:t>
            </a:r>
          </a:p>
          <a:p>
            <a:pPr marL="514350" indent="-514350">
              <a:buAutoNum type="arabicPeriod"/>
            </a:pPr>
            <a:r>
              <a:rPr lang="th-TH" sz="2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จำนวนจำนวนหนึ่งไม่เกินสิบสอง</a:t>
            </a:r>
          </a:p>
          <a:p>
            <a:pPr marL="514350" indent="-514350">
              <a:buAutoNum type="arabicPeriod"/>
            </a:pPr>
            <a:r>
              <a:rPr lang="th-TH" sz="2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ผลต่างของจำนวนจำนวนหนึ่งกับสองไม่น้อยกว่าหก</a:t>
            </a:r>
          </a:p>
          <a:p>
            <a:pPr marL="514350" indent="-514350">
              <a:buAutoNum type="arabicPeriod"/>
            </a:pPr>
            <a:r>
              <a:rPr lang="th-TH" sz="2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เศษหนึ่งส่วนสองของจำนวนจำนวนหนึ่งไม่เท่ากับสาม</a:t>
            </a:r>
          </a:p>
        </p:txBody>
      </p:sp>
      <p:sp>
        <p:nvSpPr>
          <p:cNvPr id="12" name="สี่เหลี่ยมผืนผ้ามุมมน 11"/>
          <p:cNvSpPr/>
          <p:nvPr/>
        </p:nvSpPr>
        <p:spPr>
          <a:xfrm>
            <a:off x="3149424" y="2022048"/>
            <a:ext cx="8718725" cy="7150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6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โดยให้ </a:t>
            </a:r>
            <a:r>
              <a:rPr lang="en-US" sz="36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x </a:t>
            </a:r>
            <a:r>
              <a:rPr lang="th-TH" sz="36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แทนตัวแปร</a:t>
            </a:r>
          </a:p>
        </p:txBody>
      </p:sp>
      <p:sp>
        <p:nvSpPr>
          <p:cNvPr id="14" name="สี่เหลี่ยมผืนผ้า 9">
            <a:extLst>
              <a:ext uri="{FF2B5EF4-FFF2-40B4-BE49-F238E27FC236}">
                <a16:creationId xmlns:a16="http://schemas.microsoft.com/office/drawing/2014/main" id="{A746AADF-73A4-4F6F-BBF6-9A21A3AE873B}"/>
              </a:ext>
            </a:extLst>
          </p:cNvPr>
          <p:cNvSpPr/>
          <p:nvPr/>
        </p:nvSpPr>
        <p:spPr>
          <a:xfrm>
            <a:off x="5740705" y="6468437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88008C82-0929-4BC9-AF45-8C6D99016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78" y="0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30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93827" y="980389"/>
            <a:ext cx="2952246" cy="24857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800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เฉลย</a:t>
            </a:r>
            <a:r>
              <a:rPr lang="th-TH" sz="600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แบบฝึกหัด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3139900" y="1219843"/>
            <a:ext cx="8805710" cy="7150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6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ให้นักเรียนเขียนประโยคสัญลักษณ์ของอสมการเชิงเส้นตัวแปรเดียว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สี่เหลี่ยมผืนผ้ามุมมน 9"/>
              <p:cNvSpPr/>
              <p:nvPr/>
            </p:nvSpPr>
            <p:spPr>
              <a:xfrm>
                <a:off x="3046073" y="2647606"/>
                <a:ext cx="6745627" cy="371690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</a:bodyPr>
              <a:lstStyle/>
              <a:p>
                <a:pPr marL="514350" indent="-514350">
                  <a:buAutoNum type="arabicPeriod"/>
                </a:pP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ห้าเท่าของจำนวนจำนวนหนึ่งน้อยกว่าสิบ  </a:t>
                </a:r>
                <a:r>
                  <a:rPr lang="th-TH" sz="2800" b="1" u="dbl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ตอบ</a:t>
                </a:r>
                <a:r>
                  <a:rPr lang="th-TH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 5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x &lt; 10</a:t>
                </a:r>
                <a:endParaRPr lang="th-TH" sz="2800" b="1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rgbClr val="FF0000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  <a:p>
                <a:pPr marL="514350" indent="-514350">
                  <a:buFontTx/>
                  <a:buAutoNum type="arabicPeriod"/>
                </a:pP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จำนวนจำนวนหนึ่งลบด้วยห้ามีค่าน้อยกว่าหนึ่ง  </a:t>
                </a:r>
                <a:r>
                  <a:rPr lang="th-TH" sz="2800" b="1" u="dbl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ตอบ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 x</a:t>
                </a:r>
                <a:r>
                  <a:rPr lang="th-TH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- 5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&lt; 1</a:t>
                </a:r>
                <a:endParaRPr lang="th-TH" sz="28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  <a:p>
                <a:pPr marL="514350" indent="-514350">
                  <a:buFontTx/>
                  <a:buAutoNum type="arabicPeriod"/>
                </a:pP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ผลบวกของสองเท่าของจำนวนจำนวนหนึ่งกับสามน้อยกว่าเก้า  </a:t>
                </a:r>
                <a:r>
                  <a:rPr lang="th-TH" sz="2800" b="1" u="dbl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ตอบ</a:t>
                </a:r>
                <a:r>
                  <a:rPr lang="th-TH" sz="28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2x + 3 &lt; 9</a:t>
                </a:r>
                <a:endParaRPr lang="th-TH" sz="28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  <a:p>
                <a:pPr marL="514350" indent="-514350">
                  <a:buFontTx/>
                  <a:buAutoNum type="arabicPeriod"/>
                </a:pP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ผลบวกของสามเท่าของจำนวนจำนวนหนึ่งกับสี่มากกว่าเจ็ด  </a:t>
                </a:r>
                <a:r>
                  <a:rPr lang="th-TH" sz="2800" b="1" u="dbl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ตอบ</a:t>
                </a:r>
                <a:r>
                  <a:rPr lang="th-TH" sz="28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3x + 4 &gt; 7</a:t>
                </a:r>
                <a:endParaRPr lang="th-TH" sz="28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  <a:p>
                <a:pPr marL="514350" indent="-514350">
                  <a:buFontTx/>
                  <a:buAutoNum type="arabicPeriod"/>
                </a:pP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จำนวนจำนวนหนึ่งไม่เกินสิบสอง   </a:t>
                </a:r>
                <a:r>
                  <a:rPr lang="th-TH" sz="2800" b="1" u="dbl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ตอบ</a:t>
                </a:r>
                <a:r>
                  <a:rPr lang="th-TH" sz="28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</a:t>
                </a:r>
                <a:r>
                  <a:rPr lang="en-US" sz="28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  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x ≤ 12</a:t>
                </a:r>
                <a:endParaRPr lang="th-TH" sz="28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  <a:p>
                <a:pPr marL="514350" indent="-514350">
                  <a:buFontTx/>
                  <a:buAutoNum type="arabicPeriod"/>
                </a:pP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ผลต่างของจำนวน</a:t>
                </a:r>
                <a:r>
                  <a:rPr lang="th-TH" sz="32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จำนวน</a:t>
                </a: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หนึ่งกับสองไม่น้อยกว่าหก </a:t>
                </a:r>
                <a:r>
                  <a:rPr lang="th-TH" sz="2800" b="1" u="dbl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ตอบ</a:t>
                </a:r>
                <a:r>
                  <a:rPr lang="th-TH" sz="28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 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x - 2 ≥ 6</a:t>
                </a:r>
                <a:endParaRPr lang="th-TH" sz="28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  <a:p>
                <a:pPr marL="514350" indent="-514350">
                  <a:buFontTx/>
                  <a:buAutoNum type="arabicPeriod"/>
                </a:pPr>
                <a:r>
                  <a:rPr lang="th-TH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เศษหนึ่งส่วนสองของจำนวนจำนวนหนึ่งไม่เท่ากับสาม </a:t>
                </a:r>
                <a:r>
                  <a:rPr lang="th-TH" sz="2800" b="1" u="dbl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ตอบ</a:t>
                </a:r>
                <a:r>
                  <a:rPr lang="th-TH" sz="28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</m:ctrlPr>
                      </m:fPr>
                      <m:num>
                        <m:r>
                          <a:rPr lang="en-US" sz="2800" b="1" i="0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𝟏</m:t>
                        </m:r>
                      </m:num>
                      <m:den>
                        <m:r>
                          <a:rPr lang="en-US" sz="2800" b="1" i="0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𝟐</m:t>
                        </m:r>
                      </m:den>
                    </m:f>
                    <m:r>
                      <a:rPr lang="en-US" sz="2800" b="1" i="0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DSN PreeCha" panose="00000400000000000000" pitchFamily="2" charset="-34"/>
                      </a:rPr>
                      <m:t>𝐱</m:t>
                    </m:r>
                  </m:oMath>
                </a14:m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  <a:sym typeface="Symbol" panose="05050102010706020507" pitchFamily="18" charset="2"/>
                  </a:rPr>
                  <a:t></a:t>
                </a:r>
                <a:r>
                  <a:rPr lang="en-US" sz="28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rgbClr val="FF0000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3</a:t>
                </a:r>
                <a:endParaRPr lang="th-TH" sz="2800" b="1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rgbClr val="FF0000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</p:txBody>
          </p:sp>
        </mc:Choice>
        <mc:Fallback>
          <p:sp>
            <p:nvSpPr>
              <p:cNvPr id="10" name="สี่เหลี่ยมผืนผ้ามุมมน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073" y="2647606"/>
                <a:ext cx="6745627" cy="3716904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สี่เหลี่ยมผืนผ้ามุมมน 11"/>
          <p:cNvSpPr/>
          <p:nvPr/>
        </p:nvSpPr>
        <p:spPr>
          <a:xfrm>
            <a:off x="3139899" y="2022048"/>
            <a:ext cx="3422265" cy="5788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โดยให้จำนวนจำนวนหนึ่งคือ </a:t>
            </a:r>
            <a:r>
              <a:rPr lang="en-US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x</a:t>
            </a:r>
            <a:endParaRPr lang="th-TH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EFFF778F-BBE1-4CF9-BA6F-32FB80C69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21" y="-149929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สี่เหลี่ยมผืนผ้า 9">
            <a:extLst>
              <a:ext uri="{FF2B5EF4-FFF2-40B4-BE49-F238E27FC236}">
                <a16:creationId xmlns:a16="http://schemas.microsoft.com/office/drawing/2014/main" id="{112FCBFF-5872-4216-8F0E-4CC7691AB440}"/>
              </a:ext>
            </a:extLst>
          </p:cNvPr>
          <p:cNvSpPr/>
          <p:nvPr/>
        </p:nvSpPr>
        <p:spPr>
          <a:xfrm>
            <a:off x="5740705" y="6468437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</p:spTree>
    <p:extLst>
      <p:ext uri="{BB962C8B-B14F-4D97-AF65-F5344CB8AC3E}">
        <p14:creationId xmlns:p14="http://schemas.microsoft.com/office/powerpoint/2010/main" val="251829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คำบรรยายภาพแบบสี่เหลี่ยมมุมมน 6"/>
          <p:cNvSpPr/>
          <p:nvPr/>
        </p:nvSpPr>
        <p:spPr>
          <a:xfrm>
            <a:off x="3586620" y="2653459"/>
            <a:ext cx="8219898" cy="1328023"/>
          </a:xfrm>
          <a:prstGeom prst="wedgeRoundRectCallout">
            <a:avLst>
              <a:gd name="adj1" fmla="val -68768"/>
              <a:gd name="adj2" fmla="val -3811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นักเรียนทำใบงานที่  1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864" y="5207350"/>
            <a:ext cx="1553136" cy="1419738"/>
          </a:xfrm>
          <a:prstGeom prst="rect">
            <a:avLst/>
          </a:prstGeom>
        </p:spPr>
      </p:pic>
      <p:sp>
        <p:nvSpPr>
          <p:cNvPr id="8" name="สี่เหลี่ยมผืนผ้า 9">
            <a:extLst>
              <a:ext uri="{FF2B5EF4-FFF2-40B4-BE49-F238E27FC236}">
                <a16:creationId xmlns:a16="http://schemas.microsoft.com/office/drawing/2014/main" id="{40510FC1-C731-4520-8EBD-20D43A71A7F0}"/>
              </a:ext>
            </a:extLst>
          </p:cNvPr>
          <p:cNvSpPr/>
          <p:nvPr/>
        </p:nvSpPr>
        <p:spPr>
          <a:xfrm>
            <a:off x="5740705" y="6468437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6209941-335C-43CD-BDAC-C1207B095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21" y="-149929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682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คำบรรยายภาพแบบสี่เหลี่ยมมุมมน 6"/>
          <p:cNvSpPr/>
          <p:nvPr/>
        </p:nvSpPr>
        <p:spPr>
          <a:xfrm>
            <a:off x="1390650" y="2628901"/>
            <a:ext cx="10415868" cy="2578450"/>
          </a:xfrm>
          <a:prstGeom prst="wedgeRoundRectCallout">
            <a:avLst>
              <a:gd name="adj1" fmla="val -68768"/>
              <a:gd name="adj2" fmla="val -3811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แล้วพบกันใหม่ในเรื่องต่อไปนะครับ</a:t>
            </a:r>
          </a:p>
          <a:p>
            <a:pPr algn="ctr"/>
            <a:endParaRPr lang="th-TH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864" y="5207350"/>
            <a:ext cx="1553136" cy="1419738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C3193E4A-3F35-436A-8F94-9A1E8E644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21" y="-149929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AD6C70EB-BE90-40EE-87AC-41154078154F}"/>
              </a:ext>
            </a:extLst>
          </p:cNvPr>
          <p:cNvSpPr/>
          <p:nvPr/>
        </p:nvSpPr>
        <p:spPr>
          <a:xfrm>
            <a:off x="5740705" y="6468437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</p:spTree>
    <p:extLst>
      <p:ext uri="{BB962C8B-B14F-4D97-AF65-F5344CB8AC3E}">
        <p14:creationId xmlns:p14="http://schemas.microsoft.com/office/powerpoint/2010/main" val="311693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สี่เหลี่ยมผืนผ้า 11"/>
          <p:cNvSpPr/>
          <p:nvPr/>
        </p:nvSpPr>
        <p:spPr>
          <a:xfrm>
            <a:off x="1187735" y="592611"/>
            <a:ext cx="106554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96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6515476" y="74974"/>
            <a:ext cx="55018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คณิตศาสตร์  ชั้นมัธยมศึกษาปีที่  3</a:t>
            </a: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2879210" y="2328351"/>
            <a:ext cx="7149115" cy="194095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r>
              <a:rPr lang="th-TH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จุดประสงค์การเรียน</a:t>
            </a:r>
          </a:p>
          <a:p>
            <a:r>
              <a:rPr lang="th-TH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  <a:sym typeface="Wingdings"/>
              </a:rPr>
              <a:t></a:t>
            </a:r>
            <a:r>
              <a:rPr lang="th-TH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นักเรียนสามารถเขียนประโยคสัญลักษณ์ของ</a:t>
            </a:r>
          </a:p>
          <a:p>
            <a:r>
              <a:rPr lang="th-TH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อสมการเชิงเส้นตัวแปรเดียวแทนประโยคภาษาได้</a:t>
            </a: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5845480" y="6371620"/>
            <a:ext cx="684182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pic>
        <p:nvPicPr>
          <p:cNvPr id="1026" name="Picture 2" descr="C:\Users\Tle\Pictures\imagesAXUEND7P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6984" y="4992209"/>
            <a:ext cx="1379411" cy="1379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22B4DE69-CF43-477F-8419-BCE0E83B2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68" y="541917"/>
            <a:ext cx="1113518" cy="1121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27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1382140" y="1071197"/>
            <a:ext cx="10693954" cy="919401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  คือ  ประโยคที่แสดงถึงความสัมพันธ์ของจำนวน</a:t>
            </a: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581563" y="2232894"/>
            <a:ext cx="4217705" cy="919401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โดยมีสัญลักษณ์  ดังนี้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สี่เหลี่ยมผืนผ้ามุมมน 18"/>
              <p:cNvSpPr/>
              <p:nvPr/>
            </p:nvSpPr>
            <p:spPr>
              <a:xfrm>
                <a:off x="2878292" y="3401238"/>
                <a:ext cx="2649446" cy="851297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&lt;</m:t>
                    </m:r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  </m:t>
                    </m:r>
                  </m:oMath>
                </a14:m>
                <a:r>
                  <a:rPr lang="th-TH" sz="44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(น้อยกว่า)</a:t>
                </a:r>
              </a:p>
            </p:txBody>
          </p:sp>
        </mc:Choice>
        <mc:Fallback>
          <p:sp>
            <p:nvSpPr>
              <p:cNvPr id="19" name="สี่เหลี่ยมผืนผ้ามุมมน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8292" y="3401238"/>
                <a:ext cx="2649446" cy="851297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สี่เหลี่ยมผืนผ้ามุมมน 19"/>
              <p:cNvSpPr/>
              <p:nvPr/>
            </p:nvSpPr>
            <p:spPr>
              <a:xfrm>
                <a:off x="2919530" y="4453674"/>
                <a:ext cx="2595012" cy="851297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&gt;</m:t>
                    </m:r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  </m:t>
                    </m:r>
                  </m:oMath>
                </a14:m>
                <a:r>
                  <a:rPr lang="th-TH" sz="44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(มากกว่า)</a:t>
                </a:r>
              </a:p>
            </p:txBody>
          </p:sp>
        </mc:Choice>
        <mc:Fallback>
          <p:sp>
            <p:nvSpPr>
              <p:cNvPr id="20" name="สี่เหลี่ยมผืนผ้ามุมมน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9530" y="4453674"/>
                <a:ext cx="2595012" cy="851297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สี่เหลี่ยมผืนผ้ามุมมน 20"/>
              <p:cNvSpPr/>
              <p:nvPr/>
            </p:nvSpPr>
            <p:spPr>
              <a:xfrm>
                <a:off x="5724564" y="3401239"/>
                <a:ext cx="4498151" cy="851297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≤</m:t>
                    </m:r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  </m:t>
                    </m:r>
                  </m:oMath>
                </a14:m>
                <a:r>
                  <a:rPr lang="th-TH" sz="44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(น้อยกว่าหรือเท่ากับ)</a:t>
                </a:r>
              </a:p>
            </p:txBody>
          </p:sp>
        </mc:Choice>
        <mc:Fallback>
          <p:sp>
            <p:nvSpPr>
              <p:cNvPr id="21" name="สี่เหลี่ยมผืนผ้ามุมมน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564" y="3401239"/>
                <a:ext cx="4498151" cy="851297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สี่เหลี่ยมผืนผ้ามุมมน 21"/>
              <p:cNvSpPr/>
              <p:nvPr/>
            </p:nvSpPr>
            <p:spPr>
              <a:xfrm>
                <a:off x="5763197" y="4494832"/>
                <a:ext cx="4444741" cy="851297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≥</m:t>
                    </m:r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  </m:t>
                    </m:r>
                  </m:oMath>
                </a14:m>
                <a:r>
                  <a:rPr lang="th-TH" sz="44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(มากกว่าหรือเท่ากับ)</a:t>
                </a:r>
              </a:p>
            </p:txBody>
          </p:sp>
        </mc:Choice>
        <mc:Fallback>
          <p:sp>
            <p:nvSpPr>
              <p:cNvPr id="22" name="สี่เหลี่ยมผืนผ้ามุมมน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97" y="4494832"/>
                <a:ext cx="4444741" cy="851297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สี่เหลี่ยมผืนผ้ามุมมน 22"/>
              <p:cNvSpPr/>
              <p:nvPr/>
            </p:nvSpPr>
            <p:spPr>
              <a:xfrm>
                <a:off x="2867571" y="5437472"/>
                <a:ext cx="2768211" cy="851297"/>
              </a:xfrm>
              <a:prstGeom prst="roundRect">
                <a:avLst/>
              </a:prstGeom>
              <a:solidFill>
                <a:srgbClr val="CCECFF"/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≠</m:t>
                    </m:r>
                    <m:r>
                      <a:rPr lang="th-TH" sz="4400" b="1" i="1" smtClean="0">
                        <a:ln w="9525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DSN PreeCha" panose="00000400000000000000" pitchFamily="2" charset="-34"/>
                      </a:rPr>
                      <m:t>  </m:t>
                    </m:r>
                  </m:oMath>
                </a14:m>
                <a:r>
                  <a:rPr lang="th-TH" sz="44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(ไม่เท่ากับ)</a:t>
                </a:r>
              </a:p>
            </p:txBody>
          </p:sp>
        </mc:Choice>
        <mc:Fallback>
          <p:sp>
            <p:nvSpPr>
              <p:cNvPr id="23" name="สี่เหลี่ยมผืนผ้ามุมมน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7571" y="5437472"/>
                <a:ext cx="2768211" cy="851297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สี่เหลี่ยมผืนผ้า 9">
            <a:extLst>
              <a:ext uri="{FF2B5EF4-FFF2-40B4-BE49-F238E27FC236}">
                <a16:creationId xmlns:a16="http://schemas.microsoft.com/office/drawing/2014/main" id="{7E457858-4D1C-4AB9-9101-0A693505E507}"/>
              </a:ext>
            </a:extLst>
          </p:cNvPr>
          <p:cNvSpPr/>
          <p:nvPr/>
        </p:nvSpPr>
        <p:spPr>
          <a:xfrm>
            <a:off x="5845480" y="6371620"/>
            <a:ext cx="684182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519C6031-C5D9-4206-894D-0C2BCB503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68" y="533401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708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251450" y="1070964"/>
            <a:ext cx="5032258" cy="851297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6282129" y="1070964"/>
            <a:ext cx="5699083" cy="85129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อสมการที่มีตัวแปรเพียงตัวเดียว</a:t>
            </a:r>
          </a:p>
        </p:txBody>
      </p:sp>
      <p:sp>
        <p:nvSpPr>
          <p:cNvPr id="2" name="ลูกศรขวา 1"/>
          <p:cNvSpPr/>
          <p:nvPr/>
        </p:nvSpPr>
        <p:spPr>
          <a:xfrm>
            <a:off x="5535159" y="1308100"/>
            <a:ext cx="446541" cy="4572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มุมมน 11"/>
          <p:cNvSpPr/>
          <p:nvPr/>
        </p:nvSpPr>
        <p:spPr>
          <a:xfrm>
            <a:off x="1974060" y="2325433"/>
            <a:ext cx="747013" cy="7763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เช่น</a:t>
            </a: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3223319" y="2318587"/>
            <a:ext cx="3342582" cy="7831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 3</a:t>
            </a:r>
            <a:r>
              <a:rPr 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x &lt; 7</a:t>
            </a: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3223319" y="3166507"/>
            <a:ext cx="3342582" cy="7831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 </a:t>
            </a:r>
            <a:r>
              <a:rPr 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2x + 3 &gt; 8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สี่เหลี่ยมผืนผ้ามุมมน 18"/>
              <p:cNvSpPr/>
              <p:nvPr/>
            </p:nvSpPr>
            <p:spPr>
              <a:xfrm>
                <a:off x="3192809" y="4004353"/>
                <a:ext cx="3373092" cy="1007156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</a:bodyPr>
              <a:lstStyle/>
              <a:p>
                <a:r>
                  <a:rPr lang="th-TH" sz="40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4000" b="1" i="1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𝒂</m:t>
                        </m:r>
                      </m:num>
                      <m:den>
                        <m:r>
                          <a:rPr lang="th-TH" sz="4000" b="1" i="1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≤ 6</a:t>
                </a:r>
              </a:p>
            </p:txBody>
          </p:sp>
        </mc:Choice>
        <mc:Fallback>
          <p:sp>
            <p:nvSpPr>
              <p:cNvPr id="19" name="สี่เหลี่ยมผืนผ้ามุมมน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809" y="4004353"/>
                <a:ext cx="3373092" cy="1007156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สี่เหลี่ยมผืนผ้ามุมมน 20"/>
          <p:cNvSpPr/>
          <p:nvPr/>
        </p:nvSpPr>
        <p:spPr>
          <a:xfrm>
            <a:off x="3192809" y="5203454"/>
            <a:ext cx="3262901" cy="7831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 </a:t>
            </a:r>
            <a:r>
              <a:rPr 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2.5x - 3 </a:t>
            </a:r>
            <a:r>
              <a:rPr 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</a:t>
            </a:r>
            <a:r>
              <a:rPr 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2</a:t>
            </a:r>
          </a:p>
        </p:txBody>
      </p:sp>
      <p:sp>
        <p:nvSpPr>
          <p:cNvPr id="14" name="สี่เหลี่ยมผืนผ้า 9">
            <a:extLst>
              <a:ext uri="{FF2B5EF4-FFF2-40B4-BE49-F238E27FC236}">
                <a16:creationId xmlns:a16="http://schemas.microsoft.com/office/drawing/2014/main" id="{3E803FE4-2F4B-4377-AFA2-3440DA669941}"/>
              </a:ext>
            </a:extLst>
          </p:cNvPr>
          <p:cNvSpPr/>
          <p:nvPr/>
        </p:nvSpPr>
        <p:spPr>
          <a:xfrm>
            <a:off x="5845480" y="6371620"/>
            <a:ext cx="597504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sp>
        <p:nvSpPr>
          <p:cNvPr id="20" name="สี่เหลี่ยมผืนผ้า 9">
            <a:extLst>
              <a:ext uri="{FF2B5EF4-FFF2-40B4-BE49-F238E27FC236}">
                <a16:creationId xmlns:a16="http://schemas.microsoft.com/office/drawing/2014/main" id="{1424A338-02E7-4C3B-858C-03384D4BD6FB}"/>
              </a:ext>
            </a:extLst>
          </p:cNvPr>
          <p:cNvSpPr/>
          <p:nvPr/>
        </p:nvSpPr>
        <p:spPr>
          <a:xfrm>
            <a:off x="5845480" y="6387068"/>
            <a:ext cx="597504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252CF1C9-52B8-4AF0-9570-A6689250D2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75" y="-59354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99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6" grpId="0" animBg="1"/>
      <p:bldP spid="18" grpId="0" animBg="1"/>
      <p:bldP spid="19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372431" y="911086"/>
            <a:ext cx="1594598" cy="919401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ตัวอย่าง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2042834" y="996025"/>
            <a:ext cx="7605291" cy="7150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36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จงพิจารณาว่าข้อใดเป็น</a:t>
            </a:r>
            <a:r>
              <a:rPr lang="th-TH" sz="36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</a:t>
            </a:r>
            <a:r>
              <a:rPr lang="th-TH" sz="36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เชิงเส้นตัวแปรเดียว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2318069" y="1830486"/>
            <a:ext cx="2685731" cy="6469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1. 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5x + 1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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6</a:t>
            </a:r>
          </a:p>
        </p:txBody>
      </p:sp>
      <p:sp>
        <p:nvSpPr>
          <p:cNvPr id="12" name="สี่เหลี่ยมผืนผ้ามุมมน 11"/>
          <p:cNvSpPr/>
          <p:nvPr/>
        </p:nvSpPr>
        <p:spPr>
          <a:xfrm>
            <a:off x="5147983" y="1830486"/>
            <a:ext cx="5224739" cy="64698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ไม่เป็น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เชิงเส้นตัวแปรเดียว</a:t>
            </a:r>
            <a:endParaRPr lang="en-US" sz="32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9" name="สี่เหลี่ยมผืนผ้ามุมมน 18"/>
          <p:cNvSpPr/>
          <p:nvPr/>
        </p:nvSpPr>
        <p:spPr>
          <a:xfrm>
            <a:off x="2224509" y="2604294"/>
            <a:ext cx="2779291" cy="6469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2. 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2x + 5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≥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7</a:t>
            </a:r>
          </a:p>
        </p:txBody>
      </p:sp>
      <p:sp>
        <p:nvSpPr>
          <p:cNvPr id="20" name="สี่เหลี่ยมผืนผ้ามุมมน 19"/>
          <p:cNvSpPr/>
          <p:nvPr/>
        </p:nvSpPr>
        <p:spPr>
          <a:xfrm>
            <a:off x="5147983" y="2625457"/>
            <a:ext cx="5224739" cy="64698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เป็น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เชิงเส้นตัวแปรเดียว</a:t>
            </a:r>
            <a:endParaRPr lang="en-US" sz="32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23" name="สี่เหลี่ยมผืนผ้ามุมมน 22"/>
          <p:cNvSpPr/>
          <p:nvPr/>
        </p:nvSpPr>
        <p:spPr>
          <a:xfrm>
            <a:off x="2224509" y="3334460"/>
            <a:ext cx="2779291" cy="6469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3. 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x + 2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&lt;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1</a:t>
            </a:r>
          </a:p>
        </p:txBody>
      </p:sp>
      <p:sp>
        <p:nvSpPr>
          <p:cNvPr id="24" name="สี่เหลี่ยมผืนผ้ามุมมน 23"/>
          <p:cNvSpPr/>
          <p:nvPr/>
        </p:nvSpPr>
        <p:spPr>
          <a:xfrm>
            <a:off x="5147984" y="3359067"/>
            <a:ext cx="5224740" cy="64698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เป็น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เชิงเส้นตัวแปรเดียว</a:t>
            </a:r>
            <a:endParaRPr lang="en-US" sz="32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25" name="สี่เหลี่ยมผืนผ้ามุมมน 24"/>
          <p:cNvSpPr/>
          <p:nvPr/>
        </p:nvSpPr>
        <p:spPr>
          <a:xfrm>
            <a:off x="2224509" y="4065420"/>
            <a:ext cx="2779291" cy="6469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4. 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x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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 0</a:t>
            </a:r>
          </a:p>
        </p:txBody>
      </p:sp>
      <p:sp>
        <p:nvSpPr>
          <p:cNvPr id="26" name="สี่เหลี่ยมผืนผ้ามุมมน 25"/>
          <p:cNvSpPr/>
          <p:nvPr/>
        </p:nvSpPr>
        <p:spPr>
          <a:xfrm>
            <a:off x="5147983" y="4065420"/>
            <a:ext cx="5224741" cy="64698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ไม่เป็น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เชิงเส้นตัวแปรเดียว</a:t>
            </a:r>
            <a:endParaRPr lang="en-US" sz="32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27" name="สี่เหลี่ยมผืนผ้ามุมมน 26"/>
          <p:cNvSpPr/>
          <p:nvPr/>
        </p:nvSpPr>
        <p:spPr>
          <a:xfrm>
            <a:off x="2224509" y="4791446"/>
            <a:ext cx="2779291" cy="6469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5.  </a:t>
            </a:r>
            <a:r>
              <a:rPr lang="en-US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8 + x</a:t>
            </a:r>
          </a:p>
        </p:txBody>
      </p:sp>
      <p:sp>
        <p:nvSpPr>
          <p:cNvPr id="28" name="สี่เหลี่ยมผืนผ้ามุมมน 27"/>
          <p:cNvSpPr/>
          <p:nvPr/>
        </p:nvSpPr>
        <p:spPr>
          <a:xfrm>
            <a:off x="5147983" y="4838933"/>
            <a:ext cx="5224740" cy="646986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ไม่เป็น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เชิงเส้นตัวแปรเดียว </a:t>
            </a:r>
            <a:endParaRPr lang="en-US" sz="32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สี่เหลี่ยมผืนผ้ามุมมน 28"/>
              <p:cNvSpPr/>
              <p:nvPr/>
            </p:nvSpPr>
            <p:spPr>
              <a:xfrm>
                <a:off x="2224509" y="5488022"/>
                <a:ext cx="2779291" cy="884001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</a:bodyPr>
              <a:lstStyle/>
              <a:p>
                <a:r>
                  <a:rPr lang="th-TH" sz="3200" b="1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6.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3200" i="1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x</m:t>
                        </m:r>
                        <m:r>
                          <a:rPr lang="en-US" sz="3200" b="0" i="0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−</m:t>
                        </m:r>
                        <m:r>
                          <a:rPr lang="en-US" sz="3200" b="0" i="0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7</m:t>
                        </m:r>
                      </m:num>
                      <m:den>
                        <m:r>
                          <a:rPr lang="th-TH" sz="3200" b="0" i="0" smtClean="0">
                            <a:ln w="9525">
                              <a:solidFill>
                                <a:schemeClr val="tx1"/>
                              </a:solidFill>
                              <a:prstDash val="solid"/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DSN PreeCha" panose="00000400000000000000" pitchFamily="2" charset="-34"/>
                          </a:rPr>
                          <m:t>3</m:t>
                        </m:r>
                      </m:den>
                    </m:f>
                  </m:oMath>
                </a14:m>
                <a:r>
                  <a:rPr lang="th-TH" sz="32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</a:rPr>
                  <a:t>  </a:t>
                </a:r>
                <a:r>
                  <a:rPr lang="th-TH" sz="3200" dirty="0">
                    <a:ln w="9525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latin typeface="DSN PreeCha" panose="00000400000000000000" pitchFamily="2" charset="-34"/>
                    <a:cs typeface="DSN PreeCha" panose="00000400000000000000" pitchFamily="2" charset="-34"/>
                    <a:sym typeface="Symbol" panose="05050102010706020507" pitchFamily="18" charset="2"/>
                  </a:rPr>
                  <a:t>  2</a:t>
                </a:r>
                <a:endParaRPr lang="en-US" sz="32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</p:txBody>
          </p:sp>
        </mc:Choice>
        <mc:Fallback xmlns="">
          <p:sp>
            <p:nvSpPr>
              <p:cNvPr id="29" name="สี่เหลี่ยมผืนผ้ามุมมน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509" y="5488022"/>
                <a:ext cx="2779291" cy="884001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สี่เหลี่ยมผืนผ้ามุมมน 29"/>
          <p:cNvSpPr/>
          <p:nvPr/>
        </p:nvSpPr>
        <p:spPr>
          <a:xfrm>
            <a:off x="5147983" y="5645874"/>
            <a:ext cx="5224740" cy="64698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เป็น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อสมการ</a:t>
            </a:r>
            <a:r>
              <a:rPr lang="th-TH" sz="32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เชิงเส้นตัวแปรเดียว</a:t>
            </a:r>
            <a:endParaRPr lang="en-US" sz="32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21" name="สี่เหลี่ยมผืนผ้า 9">
            <a:extLst>
              <a:ext uri="{FF2B5EF4-FFF2-40B4-BE49-F238E27FC236}">
                <a16:creationId xmlns:a16="http://schemas.microsoft.com/office/drawing/2014/main" id="{A898F29D-B281-4BE8-A51C-10CF820B4A53}"/>
              </a:ext>
            </a:extLst>
          </p:cNvPr>
          <p:cNvSpPr/>
          <p:nvPr/>
        </p:nvSpPr>
        <p:spPr>
          <a:xfrm>
            <a:off x="5845480" y="6371620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C3451ADC-CAA8-428D-80FA-D57B388A2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26" y="0"/>
            <a:ext cx="1073491" cy="108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08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1495248" y="930783"/>
            <a:ext cx="9939970" cy="8512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4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การเขียนประโยคสัญลักษณ์ของอสมการเชิงเส้นตัวแปรเดียว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1646149" y="3534024"/>
            <a:ext cx="7583576" cy="919401"/>
          </a:xfrm>
          <a:prstGeom prst="roundRect">
            <a:avLst/>
          </a:prstGeom>
          <a:solidFill>
            <a:srgbClr val="EEEB79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1.จำนวนจำนวนหนึ่งมีค่ามากกว่าเก้า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1856264" y="1993597"/>
            <a:ext cx="9668985" cy="6469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เขียนเป็นประโยคสัญลักษณ์จากประโยคภาษาของอสมการเชิงเส้นตัวแปรเดียว</a:t>
            </a:r>
          </a:p>
        </p:txBody>
      </p:sp>
      <p:sp>
        <p:nvSpPr>
          <p:cNvPr id="3" name="ลูกศรขวาท้ายขีด 2"/>
          <p:cNvSpPr/>
          <p:nvPr/>
        </p:nvSpPr>
        <p:spPr>
          <a:xfrm>
            <a:off x="1168726" y="2043174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ท้ายขีด 11"/>
          <p:cNvSpPr/>
          <p:nvPr/>
        </p:nvSpPr>
        <p:spPr>
          <a:xfrm>
            <a:off x="4598736" y="5342957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5342416" y="4585774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x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6465233" y="4620357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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7565196" y="4585773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9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4" name="วงรี 3"/>
          <p:cNvSpPr/>
          <p:nvPr/>
        </p:nvSpPr>
        <p:spPr>
          <a:xfrm>
            <a:off x="2073014" y="3365500"/>
            <a:ext cx="3084522" cy="1087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ลูกศรเชื่อมต่อแบบตรง 5"/>
          <p:cNvCxnSpPr/>
          <p:nvPr/>
        </p:nvCxnSpPr>
        <p:spPr>
          <a:xfrm>
            <a:off x="3934718" y="4487990"/>
            <a:ext cx="1532633" cy="79341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วงรี 19"/>
          <p:cNvSpPr/>
          <p:nvPr/>
        </p:nvSpPr>
        <p:spPr>
          <a:xfrm>
            <a:off x="5845480" y="3534024"/>
            <a:ext cx="1355420" cy="9194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2" name="ลูกศรเชื่อมต่อแบบตรง 21"/>
          <p:cNvCxnSpPr/>
          <p:nvPr/>
        </p:nvCxnSpPr>
        <p:spPr>
          <a:xfrm>
            <a:off x="6523190" y="4487990"/>
            <a:ext cx="106210" cy="64281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วงรี 23"/>
          <p:cNvSpPr/>
          <p:nvPr/>
        </p:nvSpPr>
        <p:spPr>
          <a:xfrm>
            <a:off x="7170111" y="3617300"/>
            <a:ext cx="790169" cy="7724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5" name="ลูกศรเชื่อมต่อแบบตรง 24"/>
          <p:cNvCxnSpPr/>
          <p:nvPr/>
        </p:nvCxnSpPr>
        <p:spPr>
          <a:xfrm>
            <a:off x="7625259" y="4448307"/>
            <a:ext cx="335021" cy="83309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>
            <a:extLst>
              <a:ext uri="{FF2B5EF4-FFF2-40B4-BE49-F238E27FC236}">
                <a16:creationId xmlns:a16="http://schemas.microsoft.com/office/drawing/2014/main" id="{BF7C5035-691A-4F03-99DD-FC382A1A3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43" y="0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สี่เหลี่ยมผืนผ้า 9">
            <a:extLst>
              <a:ext uri="{FF2B5EF4-FFF2-40B4-BE49-F238E27FC236}">
                <a16:creationId xmlns:a16="http://schemas.microsoft.com/office/drawing/2014/main" id="{4D308D8D-5040-4B1C-9D14-700A15631407}"/>
              </a:ext>
            </a:extLst>
          </p:cNvPr>
          <p:cNvSpPr/>
          <p:nvPr/>
        </p:nvSpPr>
        <p:spPr>
          <a:xfrm>
            <a:off x="5845480" y="6371620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</p:spTree>
    <p:extLst>
      <p:ext uri="{BB962C8B-B14F-4D97-AF65-F5344CB8AC3E}">
        <p14:creationId xmlns:p14="http://schemas.microsoft.com/office/powerpoint/2010/main" val="286023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3" grpId="0" animBg="1"/>
      <p:bldP spid="14" grpId="0"/>
      <p:bldP spid="16" grpId="0"/>
      <p:bldP spid="18" grpId="0"/>
      <p:bldP spid="4" grpId="0" animBg="1"/>
      <p:bldP spid="20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372431" y="911086"/>
            <a:ext cx="11568926" cy="9194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การเขียนประโยคสัญลักษณ์ของอสมการเชิงเส้นตัวแปรเดียว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1646148" y="3534024"/>
            <a:ext cx="10164851" cy="919401"/>
          </a:xfrm>
          <a:prstGeom prst="roundRect">
            <a:avLst/>
          </a:prstGeom>
          <a:solidFill>
            <a:srgbClr val="EEEB79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2.จำนวนจำนวนหนึ่งมีค่ามากกว่าหรือเท่ากับห้า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1856265" y="1934495"/>
            <a:ext cx="10085092" cy="6469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ประโยคภาษาของอสมการเชิงเส้นตัวแปรเดียว  สามารถเขียนเป็นประโยคสัญลักษณ์ได้</a:t>
            </a:r>
          </a:p>
        </p:txBody>
      </p:sp>
      <p:sp>
        <p:nvSpPr>
          <p:cNvPr id="3" name="ลูกศรขวาท้ายขีด 2"/>
          <p:cNvSpPr/>
          <p:nvPr/>
        </p:nvSpPr>
        <p:spPr>
          <a:xfrm>
            <a:off x="1168726" y="2043174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ท้ายขีด 11"/>
          <p:cNvSpPr/>
          <p:nvPr/>
        </p:nvSpPr>
        <p:spPr>
          <a:xfrm>
            <a:off x="4598736" y="5342957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5342416" y="4585774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x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6465233" y="4620357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≥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7565196" y="4585773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5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4" name="วงรี 3"/>
          <p:cNvSpPr/>
          <p:nvPr/>
        </p:nvSpPr>
        <p:spPr>
          <a:xfrm>
            <a:off x="2073014" y="3365500"/>
            <a:ext cx="3084522" cy="1087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ลูกศรเชื่อมต่อแบบตรง 5"/>
          <p:cNvCxnSpPr/>
          <p:nvPr/>
        </p:nvCxnSpPr>
        <p:spPr>
          <a:xfrm>
            <a:off x="3934718" y="4487990"/>
            <a:ext cx="1532633" cy="79341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วงรี 19"/>
          <p:cNvSpPr/>
          <p:nvPr/>
        </p:nvSpPr>
        <p:spPr>
          <a:xfrm>
            <a:off x="5845480" y="3534024"/>
            <a:ext cx="3146120" cy="9194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2" name="ลูกศรเชื่อมต่อแบบตรง 21"/>
          <p:cNvCxnSpPr/>
          <p:nvPr/>
        </p:nvCxnSpPr>
        <p:spPr>
          <a:xfrm flipH="1">
            <a:off x="6937983" y="4487990"/>
            <a:ext cx="296448" cy="60312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วงรี 23"/>
          <p:cNvSpPr/>
          <p:nvPr/>
        </p:nvSpPr>
        <p:spPr>
          <a:xfrm>
            <a:off x="8871305" y="3607506"/>
            <a:ext cx="790169" cy="7724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5" name="ลูกศรเชื่อมต่อแบบตรง 24"/>
          <p:cNvCxnSpPr/>
          <p:nvPr/>
        </p:nvCxnSpPr>
        <p:spPr>
          <a:xfrm flipH="1">
            <a:off x="8136696" y="4384346"/>
            <a:ext cx="1049791" cy="8732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สี่เหลี่ยมผืนผ้า 9">
            <a:extLst>
              <a:ext uri="{FF2B5EF4-FFF2-40B4-BE49-F238E27FC236}">
                <a16:creationId xmlns:a16="http://schemas.microsoft.com/office/drawing/2014/main" id="{2E5A4032-838A-4FF5-A306-FF697AA6A90F}"/>
              </a:ext>
            </a:extLst>
          </p:cNvPr>
          <p:cNvSpPr/>
          <p:nvPr/>
        </p:nvSpPr>
        <p:spPr>
          <a:xfrm>
            <a:off x="5845480" y="6371620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FA0AE0A6-456E-4325-A5AF-612E9279D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43" y="0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29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4" grpId="0"/>
      <p:bldP spid="16" grpId="0"/>
      <p:bldP spid="18" grpId="0"/>
      <p:bldP spid="4" grpId="0" animBg="1"/>
      <p:bldP spid="20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1569949" y="882968"/>
            <a:ext cx="9939970" cy="8512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4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การเขียนประโยคสัญลักษณ์ของอสมการเชิงเส้นตัวแปรเดียว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1001958" y="3407911"/>
            <a:ext cx="10545850" cy="919401"/>
          </a:xfrm>
          <a:prstGeom prst="roundRect">
            <a:avLst/>
          </a:prstGeom>
          <a:solidFill>
            <a:srgbClr val="EEEB79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3.สองเท่าของจำนวนจำนวนหนึ่งบวกด้วยห้าน้อยกว่าสิบ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1856265" y="1993597"/>
            <a:ext cx="10116660" cy="6469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32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ประโยคภาษาของอสมการเชิงเส้นตัวแปรเดียว  สามารถเขียนเป็นประโยคสัญลักษณ์ได้</a:t>
            </a:r>
          </a:p>
        </p:txBody>
      </p:sp>
      <p:sp>
        <p:nvSpPr>
          <p:cNvPr id="3" name="ลูกศรขวาท้ายขีด 2"/>
          <p:cNvSpPr/>
          <p:nvPr/>
        </p:nvSpPr>
        <p:spPr>
          <a:xfrm>
            <a:off x="1168726" y="2043174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ท้ายขีด 11"/>
          <p:cNvSpPr/>
          <p:nvPr/>
        </p:nvSpPr>
        <p:spPr>
          <a:xfrm>
            <a:off x="3809999" y="5355833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4776776" y="4577746"/>
            <a:ext cx="2985691" cy="2060138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2x+5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7659750" y="4596575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&lt;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8467282" y="4604758"/>
            <a:ext cx="1598216" cy="200611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10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4" name="วงรี 3"/>
          <p:cNvSpPr/>
          <p:nvPr/>
        </p:nvSpPr>
        <p:spPr>
          <a:xfrm>
            <a:off x="1569949" y="3365500"/>
            <a:ext cx="6716876" cy="1087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ลูกศรเชื่อมต่อแบบตรง 5"/>
          <p:cNvCxnSpPr/>
          <p:nvPr/>
        </p:nvCxnSpPr>
        <p:spPr>
          <a:xfrm>
            <a:off x="6218551" y="4469132"/>
            <a:ext cx="56332" cy="67664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วงรี 19"/>
          <p:cNvSpPr/>
          <p:nvPr/>
        </p:nvSpPr>
        <p:spPr>
          <a:xfrm>
            <a:off x="8124277" y="3382908"/>
            <a:ext cx="1489624" cy="9194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2" name="ลูกศรเชื่อมต่อแบบตรง 21"/>
          <p:cNvCxnSpPr/>
          <p:nvPr/>
        </p:nvCxnSpPr>
        <p:spPr>
          <a:xfrm flipH="1">
            <a:off x="8190319" y="4361020"/>
            <a:ext cx="517581" cy="92038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วงรี 23"/>
          <p:cNvSpPr/>
          <p:nvPr/>
        </p:nvSpPr>
        <p:spPr>
          <a:xfrm>
            <a:off x="9522232" y="3481393"/>
            <a:ext cx="790169" cy="7724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5" name="ลูกศรเชื่อมต่อแบบตรง 24"/>
          <p:cNvCxnSpPr/>
          <p:nvPr/>
        </p:nvCxnSpPr>
        <p:spPr>
          <a:xfrm flipH="1">
            <a:off x="9540603" y="4232796"/>
            <a:ext cx="402665" cy="92994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>
            <a:extLst>
              <a:ext uri="{FF2B5EF4-FFF2-40B4-BE49-F238E27FC236}">
                <a16:creationId xmlns:a16="http://schemas.microsoft.com/office/drawing/2014/main" id="{1647321F-6065-4A5A-A2B4-9057459FC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43" y="0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สี่เหลี่ยมผืนผ้า 9">
            <a:extLst>
              <a:ext uri="{FF2B5EF4-FFF2-40B4-BE49-F238E27FC236}">
                <a16:creationId xmlns:a16="http://schemas.microsoft.com/office/drawing/2014/main" id="{3112A15B-31B2-4F2D-8E03-2522BED2C9A9}"/>
              </a:ext>
            </a:extLst>
          </p:cNvPr>
          <p:cNvSpPr/>
          <p:nvPr/>
        </p:nvSpPr>
        <p:spPr>
          <a:xfrm>
            <a:off x="5845480" y="6371620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</p:spTree>
    <p:extLst>
      <p:ext uri="{BB962C8B-B14F-4D97-AF65-F5344CB8AC3E}">
        <p14:creationId xmlns:p14="http://schemas.microsoft.com/office/powerpoint/2010/main" val="19691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4" grpId="0"/>
      <p:bldP spid="16" grpId="0"/>
      <p:bldP spid="18" grpId="0"/>
      <p:bldP spid="4" grpId="0" animBg="1"/>
      <p:bldP spid="20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0" y="101600"/>
            <a:ext cx="12192000" cy="707886"/>
          </a:xfrm>
          <a:prstGeom prst="rect">
            <a:avLst/>
          </a:prstGeom>
          <a:solidFill>
            <a:srgbClr val="FF66FF"/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อสมการเชิงเส้นตัวแปรเดียว   คณิตศาสตร์  ชั้นมัธยมศึกษาปีที่  3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1623257" y="837235"/>
            <a:ext cx="10318099" cy="9194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การเขียนประโยคสัญลักษณ์ของอสมการเชิงเส้นตัวแปรเดียว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419517" y="3366121"/>
            <a:ext cx="10851926" cy="919401"/>
          </a:xfrm>
          <a:prstGeom prst="roundRect">
            <a:avLst/>
          </a:prstGeom>
          <a:solidFill>
            <a:srgbClr val="EEEB79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sz="48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4.สี่เท่าของจำนวนจำนวนหนึ่งหารด้วยห้ามีค่าไม่น้อยกว่าหนึ่ง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1856265" y="1993597"/>
            <a:ext cx="8479469" cy="5788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th-TH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</a:rPr>
              <a:t>ประโยคภาษาของอสมการเชิงเส้นตัวแปรเดียว  สามารถเขียนเป็นประโยคสัญลักษณ์ได้</a:t>
            </a:r>
          </a:p>
        </p:txBody>
      </p:sp>
      <p:sp>
        <p:nvSpPr>
          <p:cNvPr id="3" name="ลูกศรขวาท้ายขีด 2"/>
          <p:cNvSpPr/>
          <p:nvPr/>
        </p:nvSpPr>
        <p:spPr>
          <a:xfrm>
            <a:off x="1168726" y="2043174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ท้ายขีด 11"/>
          <p:cNvSpPr/>
          <p:nvPr/>
        </p:nvSpPr>
        <p:spPr>
          <a:xfrm>
            <a:off x="3809999" y="5355833"/>
            <a:ext cx="558800" cy="470203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สี่เหลี่ยมผืนผ้ามุมมน 13"/>
              <p:cNvSpPr/>
              <p:nvPr/>
            </p:nvSpPr>
            <p:spPr>
              <a:xfrm>
                <a:off x="4776776" y="4577746"/>
                <a:ext cx="2985691" cy="1826103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h-TH" sz="5400" i="1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</m:ctrlPr>
                        </m:fPr>
                        <m:num>
                          <m:r>
                            <a:rPr lang="th-TH" sz="5400" b="0" i="0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5400" b="0" i="0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  <m:t>x</m:t>
                          </m:r>
                        </m:num>
                        <m:den>
                          <m:r>
                            <a:rPr lang="th-TH" sz="5400" b="0" i="0" smtClean="0">
                              <a:ln w="9525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DSN PreeCha" panose="00000400000000000000" pitchFamily="2" charset="-34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th-TH" sz="11500" dirty="0">
                  <a:ln w="9525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latin typeface="DSN PreeCha" panose="00000400000000000000" pitchFamily="2" charset="-34"/>
                  <a:cs typeface="DSN PreeCha" panose="00000400000000000000" pitchFamily="2" charset="-34"/>
                </a:endParaRPr>
              </a:p>
            </p:txBody>
          </p:sp>
        </mc:Choice>
        <mc:Fallback xmlns="">
          <p:sp>
            <p:nvSpPr>
              <p:cNvPr id="14" name="สี่เหลี่ยมผืนผ้ามุมมน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776" y="4577746"/>
                <a:ext cx="2985691" cy="1826103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สี่เหลี่ยมผืนผ้ามุมมน 15"/>
          <p:cNvSpPr/>
          <p:nvPr/>
        </p:nvSpPr>
        <p:spPr>
          <a:xfrm>
            <a:off x="7350986" y="4523756"/>
            <a:ext cx="842484" cy="193408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≥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8428671" y="4513445"/>
            <a:ext cx="1598216" cy="200611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DSN PreeCha" panose="00000400000000000000" pitchFamily="2" charset="-34"/>
                <a:cs typeface="DSN PreeCha" panose="00000400000000000000" pitchFamily="2" charset="-34"/>
                <a:sym typeface="Symbol" panose="05050102010706020507" pitchFamily="18" charset="2"/>
              </a:rPr>
              <a:t>1</a:t>
            </a:r>
            <a:endParaRPr lang="th-TH" sz="11500" dirty="0">
              <a:ln w="95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DSN PreeCha" panose="00000400000000000000" pitchFamily="2" charset="-34"/>
              <a:cs typeface="DSN PreeCha" panose="00000400000000000000" pitchFamily="2" charset="-34"/>
            </a:endParaRPr>
          </a:p>
        </p:txBody>
      </p:sp>
      <p:sp>
        <p:nvSpPr>
          <p:cNvPr id="4" name="วงรี 3"/>
          <p:cNvSpPr/>
          <p:nvPr/>
        </p:nvSpPr>
        <p:spPr>
          <a:xfrm>
            <a:off x="1516089" y="3365500"/>
            <a:ext cx="6374412" cy="1087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ลูกศรเชื่อมต่อแบบตรง 5"/>
          <p:cNvCxnSpPr/>
          <p:nvPr/>
        </p:nvCxnSpPr>
        <p:spPr>
          <a:xfrm>
            <a:off x="4924678" y="4428912"/>
            <a:ext cx="688722" cy="6452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วงรี 19"/>
          <p:cNvSpPr/>
          <p:nvPr/>
        </p:nvSpPr>
        <p:spPr>
          <a:xfrm>
            <a:off x="8423932" y="3380162"/>
            <a:ext cx="1888467" cy="9194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2" name="ลูกศรเชื่อมต่อแบบตรง 21"/>
          <p:cNvCxnSpPr/>
          <p:nvPr/>
        </p:nvCxnSpPr>
        <p:spPr>
          <a:xfrm flipH="1">
            <a:off x="8335739" y="4288917"/>
            <a:ext cx="953669" cy="93292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วงรี 23"/>
          <p:cNvSpPr/>
          <p:nvPr/>
        </p:nvSpPr>
        <p:spPr>
          <a:xfrm>
            <a:off x="10312401" y="3412105"/>
            <a:ext cx="790169" cy="7724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5" name="ลูกศรเชื่อมต่อแบบตรง 24"/>
          <p:cNvCxnSpPr/>
          <p:nvPr/>
        </p:nvCxnSpPr>
        <p:spPr>
          <a:xfrm flipH="1">
            <a:off x="9448954" y="4151813"/>
            <a:ext cx="1193342" cy="101909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>
            <a:extLst>
              <a:ext uri="{FF2B5EF4-FFF2-40B4-BE49-F238E27FC236}">
                <a16:creationId xmlns:a16="http://schemas.microsoft.com/office/drawing/2014/main" id="{37328F58-0596-4088-9940-C3AB1E2B2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43" y="0"/>
            <a:ext cx="1121972" cy="11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สี่เหลี่ยมผืนผ้า 9">
            <a:extLst>
              <a:ext uri="{FF2B5EF4-FFF2-40B4-BE49-F238E27FC236}">
                <a16:creationId xmlns:a16="http://schemas.microsoft.com/office/drawing/2014/main" id="{DF067076-D0CC-4B36-AF89-10672992BA69}"/>
              </a:ext>
            </a:extLst>
          </p:cNvPr>
          <p:cNvSpPr/>
          <p:nvPr/>
        </p:nvSpPr>
        <p:spPr>
          <a:xfrm>
            <a:off x="5845480" y="6371620"/>
            <a:ext cx="56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DSN PreeCha" panose="00000400000000000000" pitchFamily="2" charset="-34"/>
                <a:cs typeface="DSN PreeCha" panose="00000400000000000000" pitchFamily="2" charset="-34"/>
              </a:rPr>
              <a:t>โรงเรียนวัดยายร่ม (วัฒนราษฎร์รังสรรค์) เขตจอมทอง  กรุงเทพมหานคร</a:t>
            </a:r>
          </a:p>
        </p:txBody>
      </p:sp>
    </p:spTree>
    <p:extLst>
      <p:ext uri="{BB962C8B-B14F-4D97-AF65-F5344CB8AC3E}">
        <p14:creationId xmlns:p14="http://schemas.microsoft.com/office/powerpoint/2010/main" val="148140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4" grpId="0"/>
      <p:bldP spid="16" grpId="0"/>
      <p:bldP spid="18" grpId="0"/>
      <p:bldP spid="4" grpId="0" animBg="1"/>
      <p:bldP spid="20" grpId="0" animBg="1"/>
      <p:bldP spid="24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391</TotalTime>
  <Words>1046</Words>
  <Application>Microsoft Office PowerPoint</Application>
  <PresentationFormat>Widescreen</PresentationFormat>
  <Paragraphs>122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DSN PreeCha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Tle</dc:creator>
  <cp:lastModifiedBy>ACER</cp:lastModifiedBy>
  <cp:revision>53</cp:revision>
  <cp:lastPrinted>2020-05-18T07:48:05Z</cp:lastPrinted>
  <dcterms:created xsi:type="dcterms:W3CDTF">2020-05-18T05:10:36Z</dcterms:created>
  <dcterms:modified xsi:type="dcterms:W3CDTF">2020-06-10T08:48:05Z</dcterms:modified>
</cp:coreProperties>
</file>