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95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21F7-9577-46E6-AF0B-131F5F8C9A4A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445-5183-4D6C-9FDC-4317BE09E3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811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21F7-9577-46E6-AF0B-131F5F8C9A4A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445-5183-4D6C-9FDC-4317BE09E3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2826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21F7-9577-46E6-AF0B-131F5F8C9A4A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445-5183-4D6C-9FDC-4317BE09E3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527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21F7-9577-46E6-AF0B-131F5F8C9A4A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445-5183-4D6C-9FDC-4317BE09E3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549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21F7-9577-46E6-AF0B-131F5F8C9A4A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445-5183-4D6C-9FDC-4317BE09E3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804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21F7-9577-46E6-AF0B-131F5F8C9A4A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445-5183-4D6C-9FDC-4317BE09E3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954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21F7-9577-46E6-AF0B-131F5F8C9A4A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445-5183-4D6C-9FDC-4317BE09E3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6915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21F7-9577-46E6-AF0B-131F5F8C9A4A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445-5183-4D6C-9FDC-4317BE09E3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47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21F7-9577-46E6-AF0B-131F5F8C9A4A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445-5183-4D6C-9FDC-4317BE09E3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6399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21F7-9577-46E6-AF0B-131F5F8C9A4A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445-5183-4D6C-9FDC-4317BE09E3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185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21F7-9577-46E6-AF0B-131F5F8C9A4A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445-5183-4D6C-9FDC-4317BE09E3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520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E21F7-9577-46E6-AF0B-131F5F8C9A4A}" type="datetimeFigureOut">
              <a:rPr lang="th-TH" smtClean="0"/>
              <a:t>18/05/64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53445-5183-4D6C-9FDC-4317BE09E3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551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31640" y="1412776"/>
            <a:ext cx="6192688" cy="4104457"/>
          </a:xfrm>
        </p:spPr>
        <p:txBody>
          <a:bodyPr/>
          <a:lstStyle/>
          <a:p>
            <a:pPr marL="0" indent="0" algn="ctr">
              <a:buNone/>
            </a:pPr>
            <a:r>
              <a:rPr lang="th-TH" dirty="0"/>
              <a:t> </a:t>
            </a:r>
          </a:p>
          <a:p>
            <a:pPr marL="0" indent="0" algn="ctr">
              <a:buNone/>
            </a:pPr>
            <a:r>
              <a:rPr lang="th-TH" sz="8800" b="1" dirty="0">
                <a:solidFill>
                  <a:srgbClr val="92D050"/>
                </a:solidFill>
                <a:latin typeface="TH SarabunPSK" pitchFamily="34" charset="-34"/>
                <a:cs typeface="TH SarabunPSK" pitchFamily="34" charset="-34"/>
              </a:rPr>
              <a:t>จำนวนนับไม่เกิน 100,000</a:t>
            </a:r>
          </a:p>
        </p:txBody>
      </p:sp>
    </p:spTree>
    <p:extLst>
      <p:ext uri="{BB962C8B-B14F-4D97-AF65-F5344CB8AC3E}">
        <p14:creationId xmlns:p14="http://schemas.microsoft.com/office/powerpoint/2010/main" val="2081401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3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                                                                                       ........2.............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50</a:t>
            </a:r>
          </a:p>
          <a:p>
            <a:pPr marL="0" indent="0">
              <a:buNone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                                                                      ......................................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200</a:t>
            </a:r>
          </a:p>
          <a:p>
            <a:pPr marL="0" indent="0">
              <a:buNone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                                                    .......................................................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150</a:t>
            </a:r>
          </a:p>
          <a:p>
            <a:pPr marL="0" indent="0">
              <a:buNone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                                   ........................................................................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100</a:t>
            </a:r>
          </a:p>
          <a:p>
            <a:pPr marL="0" indent="0">
              <a:buNone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                 ...........................................................................................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50</a:t>
            </a:r>
          </a:p>
          <a:p>
            <a:pPr marL="0" indent="0">
              <a:buNone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0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04864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04864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204863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6" y="2204862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204861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81" y="2788052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800606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800606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531" y="2800606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37787" cy="1224136"/>
          </a:xfr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การนับลดทีละ 50</a:t>
            </a:r>
            <a:br>
              <a:rPr lang="th-TH" sz="3200" dirty="0">
                <a:latin typeface="TH SarabunPSK" pitchFamily="34" charset="-34"/>
                <a:cs typeface="TH SarabunPSK" pitchFamily="34" charset="-34"/>
              </a:rPr>
            </a:b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ถ้าเริ่มจาก 250 นับลดทีละ 50 จะได้ 200, 150, 100, 50, 0</a:t>
            </a:r>
            <a:br>
              <a:rPr lang="th-TH" sz="3200" dirty="0">
                <a:latin typeface="TH SarabunPSK" pitchFamily="34" charset="-34"/>
                <a:cs typeface="TH SarabunPSK" pitchFamily="34" charset="-34"/>
              </a:rPr>
            </a:br>
            <a:endParaRPr lang="th-TH" sz="32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6" y="3347545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62499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5" y="3362500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79" y="3949625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1" y="3978256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97" y="4524502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938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รูปแบบและความสัมพันธ์ของจำนวน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468052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รูปแบบจำนวนที่เพิ่มขึ้นทีละ 3</a:t>
            </a: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พิจารณาแบบรูปของจำนวนต่อไปนี้ จำนวนที่ 4 คือจำนวนใด</a:t>
            </a:r>
          </a:p>
          <a:p>
            <a:pPr marL="0" indent="0"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                                                                                             </a:t>
            </a:r>
          </a:p>
          <a:p>
            <a:pPr marL="0" indent="0"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04082"/>
            <a:ext cx="652466" cy="782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944" y="2904082"/>
            <a:ext cx="4762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193" y="2911420"/>
            <a:ext cx="484433" cy="58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944" y="3461001"/>
            <a:ext cx="491408" cy="589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353" y="3475582"/>
            <a:ext cx="469274" cy="563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7" y="2862917"/>
            <a:ext cx="432048" cy="518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620" y="2862918"/>
            <a:ext cx="479260" cy="518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539" y="2862918"/>
            <a:ext cx="432048" cy="518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7" y="3381375"/>
            <a:ext cx="421763" cy="506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289" y="3348683"/>
            <a:ext cx="449007" cy="538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571" y="3371984"/>
            <a:ext cx="473015" cy="515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620" y="3898890"/>
            <a:ext cx="454090" cy="54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911420"/>
            <a:ext cx="443559" cy="532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631" y="2911420"/>
            <a:ext cx="447714" cy="53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7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536" y="2904082"/>
            <a:ext cx="453828" cy="544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231" y="2905222"/>
            <a:ext cx="489599" cy="587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9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641" y="3435413"/>
            <a:ext cx="484682" cy="581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693" y="3423290"/>
            <a:ext cx="440116" cy="593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1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622" y="3435413"/>
            <a:ext cx="409071" cy="581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944" y="3461001"/>
            <a:ext cx="436473" cy="56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3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013137"/>
            <a:ext cx="4762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4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782" y="3984209"/>
            <a:ext cx="500356" cy="60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5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848" y="4013137"/>
            <a:ext cx="405982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6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916" y="4013137"/>
            <a:ext cx="4762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7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908" y="4554167"/>
            <a:ext cx="4762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4835" y="5522055"/>
            <a:ext cx="429851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1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76000" y="5522055"/>
            <a:ext cx="491409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4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721934" y="5522055"/>
            <a:ext cx="45494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7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384142" y="5522055"/>
            <a:ext cx="46394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308224" y="5522055"/>
            <a:ext cx="45382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13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932040" y="2911420"/>
            <a:ext cx="1368152" cy="21017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854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556792"/>
            <a:ext cx="7200800" cy="29854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     จาก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1       เพิ่มเป็น    4    แสดงว่าเพิ่มขึ้น   3</a:t>
            </a:r>
          </a:p>
          <a:p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               4       เพิ่มเป็น    7    แสดงว่าเพิ่มขึ้น   3</a:t>
            </a:r>
          </a:p>
          <a:p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ดังนั้น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   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7       เพิ่มขึ้น     3    เป็น   10</a:t>
            </a:r>
          </a:p>
          <a:p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และ   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10   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เพิ่มขึ้น     3    เป็น   13</a:t>
            </a:r>
          </a:p>
          <a:p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จำนวนที่    4 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  คือ     10</a:t>
            </a:r>
            <a:endParaRPr lang="th-TH" sz="3200" dirty="0">
              <a:latin typeface="TH SarabunPSK" pitchFamily="34" charset="-34"/>
              <a:cs typeface="TH SarabunPSK" pitchFamily="34" charset="-34"/>
            </a:endParaRPr>
          </a:p>
          <a:p>
            <a:endParaRPr lang="th-TH" dirty="0">
              <a:latin typeface="Angsana New" pitchFamily="18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0769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726" y="434452"/>
            <a:ext cx="8640960" cy="62478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3200" b="1" dirty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รูปแบบจำนวนที่ลดลงทีละ  4</a:t>
            </a:r>
          </a:p>
          <a:p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พิจารณาแบบรูปขอจำนวนต่อไปนี้   จำนวนที่  4  คือจำนวนใด</a:t>
            </a:r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2" t="8876" r="21329" b="7479"/>
          <a:stretch/>
        </p:blipFill>
        <p:spPr>
          <a:xfrm>
            <a:off x="430077" y="1877837"/>
            <a:ext cx="428003" cy="630741"/>
          </a:xfrm>
          <a:prstGeom prst="rect">
            <a:avLst/>
          </a:prstGeom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80" y="1875165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117" y="1875165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568" y="1877837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019" y="1877837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394" y="2511250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80" y="2502007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531" y="2502006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154" y="2502005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192" y="2459631"/>
            <a:ext cx="471686" cy="699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74" y="3144663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79" y="3144663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0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236" y="3135418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1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982" y="3135420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2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579" y="3144663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3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012" y="3778076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4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635" y="3778075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5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868592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6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860" y="1877837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7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987" y="1877837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8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729" y="1883970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9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190" y="1895992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0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523516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1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861" y="2525858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2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98" y="2498177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3" name="Picture 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935" y="2502003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4" name="Picture 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972" y="2515591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5" name="Picture 3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111" y="3111500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6" name="Picture 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148" y="3111499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7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125" y="3097645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8" name="Picture 3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877837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9" name="Picture 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910" y="1877837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80" name="Picture 3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873" y="2478086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81" name="Picture 3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149" y="2515590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82" name="Picture 3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947" y="1894363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สี่เหลี่ยมผืนผ้า 5"/>
          <p:cNvSpPr/>
          <p:nvPr/>
        </p:nvSpPr>
        <p:spPr>
          <a:xfrm>
            <a:off x="7308304" y="1883970"/>
            <a:ext cx="1440160" cy="252751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071597" y="5229200"/>
            <a:ext cx="873489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accent6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17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648468" y="5229200"/>
            <a:ext cx="105929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accent6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13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19150" y="5229200"/>
            <a:ext cx="640555" cy="4680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accent6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9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7812360" y="5229200"/>
            <a:ext cx="648072" cy="50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6183" name="Picture 3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186" y="2515591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84" name="Picture 4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3097645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85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148" y="3111500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86" name="Picture 4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186" y="3135420"/>
            <a:ext cx="4270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605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147248" cy="39464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จาก        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17   ลดลงเป็น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   13       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แสดงว่าลดลง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4</a:t>
            </a:r>
            <a:br>
              <a:rPr lang="th-TH" sz="3200" dirty="0">
                <a:latin typeface="TH SarabunPSK" pitchFamily="34" charset="-34"/>
                <a:cs typeface="TH SarabunPSK" pitchFamily="34" charset="-34"/>
              </a:rPr>
            </a:b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                 13   ลดลงเป็น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   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9 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  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แสดงว่าลดลง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4</a:t>
            </a:r>
            <a:br>
              <a:rPr lang="th-TH" sz="3200" dirty="0">
                <a:latin typeface="TH SarabunPSK" pitchFamily="34" charset="-34"/>
                <a:cs typeface="TH SarabunPSK" pitchFamily="34" charset="-34"/>
              </a:rPr>
            </a:b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ดังนั้น      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9   ลดลง         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4       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เป็น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  5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200" dirty="0">
                <a:latin typeface="TH SarabunPSK" pitchFamily="34" charset="-34"/>
                <a:cs typeface="TH SarabunPSK" pitchFamily="34" charset="-34"/>
              </a:rPr>
            </a:b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จำนวนที่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   4   คือ     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5</a:t>
            </a:r>
            <a:br>
              <a:rPr lang="th-TH" sz="3200" dirty="0">
                <a:latin typeface="TH SarabunPSK" pitchFamily="34" charset="-34"/>
                <a:cs typeface="TH SarabunPSK" pitchFamily="34" charset="-34"/>
              </a:rPr>
            </a:br>
            <a:endParaRPr lang="th-TH" sz="32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9920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95790" y="260648"/>
            <a:ext cx="7787208" cy="85010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แบบรูปซ้ำ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540060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พิจารณารูปแบบของจำนวนต่อไปนี้</a:t>
            </a:r>
          </a:p>
          <a:p>
            <a:pPr marL="0" indent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42,   32,   22,   42,   32,   22,   42,   32,   22,                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, </a:t>
            </a:r>
          </a:p>
          <a:p>
            <a:pPr marL="0" indent="0">
              <a:buNone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   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จะเห็นว่ารูปแบบนี้แสดงจำนวนเป็น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ชุด ๆ 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   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แต่ละชุดมี  3  จำนวน  คือ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42,   32,  22 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ซ้ำกันไป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เรื่อย ๆ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  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dirty="0"/>
              <a:t>   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ดังนั้น จำนวนใน           คือ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32 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และ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22  ตามลำดับ</a:t>
            </a:r>
          </a:p>
          <a:p>
            <a:pPr marL="0" indent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จะ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ได้แบบรูปดังนี้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42, 32, 22, 42, 32, 22, 42, 32, 22, 42,           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, 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5956960" y="1916832"/>
            <a:ext cx="504056" cy="2880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827708" y="1919746"/>
            <a:ext cx="504056" cy="2880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83568" y="4221088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42,32,22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193902"/>
            <a:ext cx="182245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766" y="4193902"/>
            <a:ext cx="182245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728" y="4193902"/>
            <a:ext cx="182245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สี่เหลี่ยมผืนผ้า 6"/>
          <p:cNvSpPr/>
          <p:nvPr/>
        </p:nvSpPr>
        <p:spPr>
          <a:xfrm>
            <a:off x="2992899" y="4221088"/>
            <a:ext cx="1127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42,32,22</a:t>
            </a:r>
            <a:endParaRPr lang="th-TH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986873" y="4221088"/>
            <a:ext cx="1127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42,32,22</a:t>
            </a:r>
            <a:endParaRPr lang="th-TH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886473" y="4212119"/>
            <a:ext cx="1172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42,</a:t>
            </a:r>
            <a:r>
              <a:rPr lang="th-TH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       </a:t>
            </a:r>
            <a:r>
              <a:rPr lang="th-TH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, 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7331764" y="4365105"/>
            <a:ext cx="374190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338959"/>
            <a:ext cx="4699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สี่เหลี่ยมผืนผ้า 10"/>
          <p:cNvSpPr/>
          <p:nvPr/>
        </p:nvSpPr>
        <p:spPr>
          <a:xfrm>
            <a:off x="2527527" y="5373216"/>
            <a:ext cx="504056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7079736" y="6093296"/>
            <a:ext cx="439123" cy="2880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693" y="6053082"/>
            <a:ext cx="536575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37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endParaRPr lang="th-TH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4" name="ตัดมุมสี่เหลี่ยมผืนผ้าด้านทแยงมุม 3"/>
          <p:cNvSpPr/>
          <p:nvPr/>
        </p:nvSpPr>
        <p:spPr>
          <a:xfrm>
            <a:off x="755576" y="404664"/>
            <a:ext cx="7560840" cy="1224136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48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จำนวนนับไม่เกิน 100,000</a:t>
            </a:r>
          </a:p>
        </p:txBody>
      </p:sp>
      <p:sp>
        <p:nvSpPr>
          <p:cNvPr id="5" name="แผนผังลําดับงาน: กระบวนการสำรอง 4"/>
          <p:cNvSpPr/>
          <p:nvPr/>
        </p:nvSpPr>
        <p:spPr>
          <a:xfrm>
            <a:off x="1259632" y="1772816"/>
            <a:ext cx="4842436" cy="2376264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       จำนวนนับไม่เกินหนึ่งแสนเป็นจำนวนนับที่ไม่เกินห้าหลัก ซึ่งสามารถเขียนตัวเลขฮินดูอา</a:t>
            </a:r>
            <a:r>
              <a:rPr lang="th-TH" b="1" dirty="0" err="1">
                <a:latin typeface="TH SarabunPSK" pitchFamily="34" charset="-34"/>
                <a:cs typeface="TH SarabunPSK" pitchFamily="34" charset="-34"/>
              </a:rPr>
              <a:t>รบิก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ตัวเลขไทยและตัวหนังสือแสดงจำนวนได้ เลขโดดที่อยู่ในหลักต่างกันจะมีค่าต่างกัน</a:t>
            </a:r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582" y="4365670"/>
            <a:ext cx="3244536" cy="17158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รูปภาพ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510030"/>
            <a:ext cx="952500" cy="1143000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12" y="5509415"/>
            <a:ext cx="952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31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ัวแทน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540825"/>
              </p:ext>
            </p:extLst>
          </p:nvPr>
        </p:nvGraphicFramePr>
        <p:xfrm>
          <a:off x="350134" y="1628799"/>
          <a:ext cx="8229600" cy="374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4441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7" name="รูปภาพ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691710"/>
            <a:ext cx="884553" cy="692900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981" y="4117164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461" y="3522637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801" y="4703060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559" y="4715174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558" y="4095994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509" y="4742736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334" y="4146036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894" y="3542249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334" y="2958292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021" y="4742737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809" y="4182296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946" y="3641027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56" y="4742738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25" y="4169179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801" y="4117164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706" y="2325588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981" y="2958292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111" y="2347163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416" y="1709722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431" y="3480204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263" y="2900728"/>
            <a:ext cx="88423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แผนผังลําดับงาน: กระบวนการสำรอง 7"/>
          <p:cNvSpPr/>
          <p:nvPr/>
        </p:nvSpPr>
        <p:spPr>
          <a:xfrm>
            <a:off x="513617" y="5544140"/>
            <a:ext cx="1178062" cy="39666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H SarabunPSK" pitchFamily="34" charset="-34"/>
                <a:cs typeface="TH SarabunPSK" pitchFamily="34" charset="-34"/>
              </a:rPr>
              <a:t>หลักแสน</a:t>
            </a:r>
          </a:p>
        </p:txBody>
      </p:sp>
      <p:sp>
        <p:nvSpPr>
          <p:cNvPr id="9" name="แผนผังลําดับงาน: กระบวนการสำรอง 8"/>
          <p:cNvSpPr/>
          <p:nvPr/>
        </p:nvSpPr>
        <p:spPr>
          <a:xfrm>
            <a:off x="1893077" y="5537841"/>
            <a:ext cx="1152128" cy="40071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H SarabunPSK" pitchFamily="34" charset="-34"/>
                <a:cs typeface="TH SarabunPSK" pitchFamily="34" charset="-34"/>
              </a:rPr>
              <a:t>หลักหมื่น</a:t>
            </a:r>
          </a:p>
        </p:txBody>
      </p:sp>
      <p:sp>
        <p:nvSpPr>
          <p:cNvPr id="10" name="แผนผังลําดับงาน: กระบวนการสำรอง 9"/>
          <p:cNvSpPr/>
          <p:nvPr/>
        </p:nvSpPr>
        <p:spPr>
          <a:xfrm>
            <a:off x="3249920" y="5528684"/>
            <a:ext cx="1054187" cy="40987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H SarabunPSK" pitchFamily="34" charset="-34"/>
                <a:cs typeface="TH SarabunPSK" pitchFamily="34" charset="-34"/>
              </a:rPr>
              <a:t>หลักพัน</a:t>
            </a:r>
          </a:p>
        </p:txBody>
      </p:sp>
      <p:sp>
        <p:nvSpPr>
          <p:cNvPr id="11" name="แผนผังลําดับงาน: กระบวนการสำรอง 10"/>
          <p:cNvSpPr/>
          <p:nvPr/>
        </p:nvSpPr>
        <p:spPr>
          <a:xfrm>
            <a:off x="4660420" y="5518014"/>
            <a:ext cx="1100261" cy="41233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H SarabunPSK" pitchFamily="34" charset="-34"/>
                <a:cs typeface="TH SarabunPSK" pitchFamily="34" charset="-34"/>
              </a:rPr>
              <a:t>หลักร้อย</a:t>
            </a:r>
          </a:p>
        </p:txBody>
      </p:sp>
      <p:sp>
        <p:nvSpPr>
          <p:cNvPr id="12" name="แผนผังลําดับงาน: กระบวนการสำรอง 11"/>
          <p:cNvSpPr/>
          <p:nvPr/>
        </p:nvSpPr>
        <p:spPr>
          <a:xfrm>
            <a:off x="6007632" y="5518014"/>
            <a:ext cx="1097252" cy="39666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H SarabunPSK" pitchFamily="34" charset="-34"/>
                <a:cs typeface="TH SarabunPSK" pitchFamily="34" charset="-34"/>
              </a:rPr>
              <a:t>หลักสิบ</a:t>
            </a:r>
          </a:p>
        </p:txBody>
      </p:sp>
      <p:sp>
        <p:nvSpPr>
          <p:cNvPr id="13" name="แผนผังลําดับงาน: กระบวนการสำรอง 12"/>
          <p:cNvSpPr/>
          <p:nvPr/>
        </p:nvSpPr>
        <p:spPr>
          <a:xfrm>
            <a:off x="7318531" y="5498300"/>
            <a:ext cx="1296146" cy="43204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H SarabunPSK" pitchFamily="34" charset="-34"/>
                <a:cs typeface="TH SarabunPSK" pitchFamily="34" charset="-34"/>
              </a:rPr>
              <a:t>หลักหน่วย</a:t>
            </a:r>
          </a:p>
        </p:txBody>
      </p:sp>
      <p:pic>
        <p:nvPicPr>
          <p:cNvPr id="14" name="รูปภาพ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7" y="5701329"/>
            <a:ext cx="952500" cy="1143000"/>
          </a:xfrm>
          <a:prstGeom prst="rect">
            <a:avLst/>
          </a:prstGeom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263" y="5724513"/>
            <a:ext cx="950913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826" y="5724514"/>
            <a:ext cx="950913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470" y="5779963"/>
            <a:ext cx="950913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920" y="5725737"/>
            <a:ext cx="950913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762" y="5716347"/>
            <a:ext cx="950913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93077" y="620688"/>
            <a:ext cx="5105299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latin typeface="TH SarabunPSK" pitchFamily="34" charset="-34"/>
                <a:cs typeface="TH SarabunPSK" pitchFamily="34" charset="-34"/>
              </a:rPr>
              <a:t>ค่าประจำหลัก</a:t>
            </a:r>
          </a:p>
        </p:txBody>
      </p:sp>
    </p:spTree>
    <p:extLst>
      <p:ext uri="{BB962C8B-B14F-4D97-AF65-F5344CB8AC3E}">
        <p14:creationId xmlns:p14="http://schemas.microsoft.com/office/powerpoint/2010/main" val="378701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ตัวแทนเนื้อหา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196752"/>
            <a:ext cx="4248472" cy="1928951"/>
          </a:xfrm>
        </p:spPr>
      </p:pic>
      <p:sp>
        <p:nvSpPr>
          <p:cNvPr id="5" name="มนมุมสี่เหลี่ยมผืนผ้าด้านทแยงมุม 4"/>
          <p:cNvSpPr/>
          <p:nvPr/>
        </p:nvSpPr>
        <p:spPr>
          <a:xfrm>
            <a:off x="1007604" y="3356992"/>
            <a:ext cx="7128792" cy="3240360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รูปนี้แสดงจำนวน  314,025</a:t>
            </a:r>
            <a:br>
              <a:rPr lang="th-TH" sz="24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314,025   คือ 3แสน กับ 1หมื่น กับ 4พัน กับ 0ร้อย กับ 2สิบ กับ 5หน่วย</a:t>
            </a:r>
            <a:br>
              <a:rPr lang="th-TH" sz="24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                                    3   ในหลักแสน      มีค่า    300,000</a:t>
            </a:r>
            <a:br>
              <a:rPr lang="th-TH" sz="24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                                    1   ในหลักหมื่น     มีค่า      10,000</a:t>
            </a:r>
            <a:br>
              <a:rPr lang="th-TH" sz="24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                                    4   ในหลักพัน       มีค่า        4,000</a:t>
            </a:r>
            <a:br>
              <a:rPr lang="th-TH" sz="24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                                    0   ในหลักร้อย      มีค่า         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0</a:t>
            </a:r>
            <a:br>
              <a:rPr lang="th-TH" sz="24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                                    2   ในหลักสิบ       มีค่า           200</a:t>
            </a:r>
            <a:br>
              <a:rPr lang="th-TH" sz="24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                                     5   ในหลักหน่วย   มีค่า             5</a:t>
            </a:r>
          </a:p>
        </p:txBody>
      </p:sp>
      <p:sp>
        <p:nvSpPr>
          <p:cNvPr id="7" name="ม้วนกระดาษแนวนอน 6"/>
          <p:cNvSpPr/>
          <p:nvPr/>
        </p:nvSpPr>
        <p:spPr>
          <a:xfrm>
            <a:off x="1223628" y="188640"/>
            <a:ext cx="6696744" cy="779884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4400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การเขียนตัวเลขแสดงในรูปกระจาย</a:t>
            </a:r>
          </a:p>
        </p:txBody>
      </p:sp>
    </p:spTree>
    <p:extLst>
      <p:ext uri="{BB962C8B-B14F-4D97-AF65-F5344CB8AC3E}">
        <p14:creationId xmlns:p14="http://schemas.microsoft.com/office/powerpoint/2010/main" val="251987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ม้วนกระดาษแนวนอน 3"/>
          <p:cNvSpPr/>
          <p:nvPr/>
        </p:nvSpPr>
        <p:spPr>
          <a:xfrm>
            <a:off x="2159732" y="224644"/>
            <a:ext cx="4320480" cy="79208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การเทียบเทียบจำนวน</a:t>
            </a:r>
          </a:p>
        </p:txBody>
      </p:sp>
      <p:sp>
        <p:nvSpPr>
          <p:cNvPr id="5" name="มนมุมสี่เหลี่ยมผืนผ้าด้านทแยงมุม 4"/>
          <p:cNvSpPr/>
          <p:nvPr/>
        </p:nvSpPr>
        <p:spPr>
          <a:xfrm>
            <a:off x="251520" y="1412776"/>
            <a:ext cx="8136904" cy="1872208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400" b="1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24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เปรียบเทียบ </a:t>
            </a:r>
            <a:r>
              <a:rPr lang="th-TH" sz="24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43,012  </a:t>
            </a:r>
            <a:r>
              <a:rPr lang="th-TH" sz="24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กับ  </a:t>
            </a:r>
            <a:r>
              <a:rPr lang="th-TH" sz="24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32,652</a:t>
            </a:r>
            <a:endParaRPr lang="th-TH" sz="2400" b="1" dirty="0">
              <a:solidFill>
                <a:srgbClr val="00206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th-TH" sz="20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43,012  </a:t>
            </a:r>
            <a:r>
              <a:rPr lang="th-TH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และ  </a:t>
            </a:r>
            <a:r>
              <a:rPr lang="th-TH" sz="20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42,652  </a:t>
            </a:r>
            <a:r>
              <a:rPr lang="th-TH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มีจำนวนหลักเท่ากัน </a:t>
            </a:r>
          </a:p>
          <a:p>
            <a:r>
              <a:rPr lang="th-TH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 ให้เปรียบเทียบเลขโดดที่อยู่ทางซ้ายสุดก่อน เลขโดดที่อยู่ทางซ้ายสุดของทั้งสองจำนวนคือ </a:t>
            </a:r>
            <a:r>
              <a:rPr lang="th-TH" sz="20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4 </a:t>
            </a:r>
            <a:r>
              <a:rPr lang="th-TH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มีค่า </a:t>
            </a:r>
            <a:r>
              <a:rPr lang="th-TH" sz="20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40,000  </a:t>
            </a:r>
            <a:r>
              <a:rPr lang="th-TH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เท่ากันจึงเปรียบเทียบเลขโดดในหลักถัดไปทาขวาทีละหลัก</a:t>
            </a:r>
          </a:p>
          <a:p>
            <a:endParaRPr lang="th-TH" sz="2000" b="1" dirty="0">
              <a:solidFill>
                <a:srgbClr val="002060"/>
              </a:solidFill>
            </a:endParaRPr>
          </a:p>
        </p:txBody>
      </p:sp>
      <p:sp>
        <p:nvSpPr>
          <p:cNvPr id="6" name="เมฆ 5"/>
          <p:cNvSpPr/>
          <p:nvPr/>
        </p:nvSpPr>
        <p:spPr>
          <a:xfrm>
            <a:off x="26756" y="3695894"/>
            <a:ext cx="3816424" cy="2376264"/>
          </a:xfrm>
          <a:prstGeom prst="cloud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4 </a:t>
            </a:r>
            <a:r>
              <a:rPr lang="th-TH" sz="24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, 0 1 </a:t>
            </a:r>
            <a:r>
              <a:rPr lang="th-TH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2</a:t>
            </a:r>
            <a:endParaRPr lang="th-TH" sz="24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   3 </a:t>
            </a:r>
            <a:r>
              <a:rPr lang="th-TH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2</a:t>
            </a:r>
            <a:r>
              <a:rPr lang="th-TH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, 6 5 2</a:t>
            </a:r>
            <a:endParaRPr lang="th-TH" sz="24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3   ในหลักพัน   มีค่า  3,000</a:t>
            </a:r>
          </a:p>
          <a:p>
            <a:pPr algn="ctr"/>
            <a:r>
              <a:rPr lang="th-TH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2   </a:t>
            </a:r>
            <a:r>
              <a:rPr lang="th-TH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ในหลักพัน  มีค่า  2,000</a:t>
            </a:r>
          </a:p>
        </p:txBody>
      </p:sp>
      <p:sp>
        <p:nvSpPr>
          <p:cNvPr id="8" name="เมฆ 7"/>
          <p:cNvSpPr/>
          <p:nvPr/>
        </p:nvSpPr>
        <p:spPr>
          <a:xfrm>
            <a:off x="4572000" y="3704933"/>
            <a:ext cx="4176464" cy="2376264"/>
          </a:xfrm>
          <a:prstGeom prst="cloud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เนื่องจาก 3 มากกว่า 2</a:t>
            </a:r>
          </a:p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 ดังนั้น 43,012 มากกว่า   32,652 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เขียนแทนด้วย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43,012 </a:t>
            </a:r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›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32,652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ลูกศรขวา 8"/>
          <p:cNvSpPr/>
          <p:nvPr/>
        </p:nvSpPr>
        <p:spPr>
          <a:xfrm>
            <a:off x="3203848" y="4365104"/>
            <a:ext cx="1944216" cy="51892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539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1628800"/>
            <a:ext cx="4608512" cy="50405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th-TH" sz="2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เรียงลำดับจำนวนจากน้อยไปหามาก</a:t>
            </a:r>
          </a:p>
        </p:txBody>
      </p:sp>
      <p:sp>
        <p:nvSpPr>
          <p:cNvPr id="4" name="ม้วนกระดาษแนวนอน 3"/>
          <p:cNvSpPr/>
          <p:nvPr/>
        </p:nvSpPr>
        <p:spPr>
          <a:xfrm>
            <a:off x="1115616" y="332656"/>
            <a:ext cx="6408712" cy="100811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การเรียงลำดับจำนวน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2348880"/>
            <a:ext cx="5112568" cy="95410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ตัวอย่าง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5,820    45,682    12,765    23,400    </a:t>
            </a:r>
            <a:r>
              <a:rPr lang="th-TH" u="sng" dirty="0" smtClean="0">
                <a:latin typeface="TH SarabunPSK" pitchFamily="34" charset="-34"/>
                <a:cs typeface="TH SarabunPSK" pitchFamily="34" charset="-34"/>
              </a:rPr>
              <a:t>ตอบ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5,820    12,765    23,400    45,682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3802547"/>
            <a:ext cx="446449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   เรียงลำดับ</a:t>
            </a:r>
            <a:r>
              <a:rPr lang="th-TH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จำนวนจากมากไปน้อย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0500" y="4772922"/>
            <a:ext cx="4752528" cy="95410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ตัวอย่าง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45,213   25,124   65,421   21,234   </a:t>
            </a:r>
            <a:r>
              <a:rPr lang="th-TH" u="sng" dirty="0" smtClean="0">
                <a:latin typeface="TH SarabunPSK" pitchFamily="34" charset="-34"/>
                <a:cs typeface="TH SarabunPSK" pitchFamily="34" charset="-34"/>
              </a:rPr>
              <a:t>ตอบ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65,421    45,213    25,124    21,234 </a:t>
            </a:r>
            <a:endParaRPr lang="th-TH" u="sng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707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882109" y="260648"/>
            <a:ext cx="3718322" cy="10801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การนับเพิ่ม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95536" y="1340768"/>
            <a:ext cx="8208912" cy="52565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การนับเพิ่มทีละ 3</a:t>
            </a: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ถ้าเริ่มจาก 0 นับเพิ่มทีละ 3 จะได้ 3, 6, 9, 12</a:t>
            </a:r>
          </a:p>
          <a:p>
            <a:pPr marL="0" indent="0">
              <a:buNone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0</a:t>
            </a: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     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3</a:t>
            </a: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		     ...............................................................6</a:t>
            </a: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				 ........................................9</a:t>
            </a: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					      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.............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12</a:t>
            </a:r>
          </a:p>
          <a:p>
            <a:pPr marL="0" indent="0"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endParaRPr lang="th-TH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97" y="3060409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69" y="3060411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924" y="3062784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97" y="3676722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71" y="3676721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781" y="3676720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656" y="3676718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965" y="3665677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874" y="3676722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96" y="4264958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049" y="4271091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548" y="4271091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177" y="4264953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499" y="4264957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374" y="4271091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744" y="4271091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870" y="4264951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745" y="4264958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94" y="4901554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69" y="4901553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923" y="4901552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798" y="4901551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673" y="4897727"/>
            <a:ext cx="523875" cy="411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740" y="4901550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749" y="4901549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769" y="4897727"/>
            <a:ext cx="523875" cy="411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9" name="Picture 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788" y="4897727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180" y="4897727"/>
            <a:ext cx="523875" cy="411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663" y="4897728"/>
            <a:ext cx="523875" cy="407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538" y="4897727"/>
            <a:ext cx="523875" cy="411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642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การนับเพิ่มทีละ 50</a:t>
            </a:r>
            <a:br>
              <a:rPr lang="th-TH" sz="3200" dirty="0">
                <a:latin typeface="TH SarabunPSK" pitchFamily="34" charset="-34"/>
                <a:cs typeface="TH SarabunPSK" pitchFamily="34" charset="-34"/>
              </a:rPr>
            </a:b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ถ้าเริ่มจาก 0 นับเพิ่มทีละ 50  จะได้ 50,  100,  150,  200,  250</a:t>
            </a:r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idx="1"/>
          </p:nvPr>
        </p:nvSpPr>
        <p:spPr>
          <a:xfrm>
            <a:off x="395536" y="1581496"/>
            <a:ext cx="8229600" cy="4525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0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            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........................................................................................50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                             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...............................................................100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                                              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........................................150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                                                    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..............................  200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                                                                     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.........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250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988840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65" y="2638418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639" y="2638419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62" y="3301548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638" y="3301553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157" y="3301549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65" y="3911957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549" y="3911956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126" y="3911957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606" y="3911302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63" y="4497162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058" y="4472113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126" y="4505143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606" y="4488628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487257"/>
            <a:ext cx="117633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035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C95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การนับลด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การนับลดทีละ 3 </a:t>
            </a: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ถ้าเริ่มจาก 12 นับลดทีละ 3 จะได้ 9, 6, 3, 1, 0</a:t>
            </a: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                                                                 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..........12                                                         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..........................................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9                     ....................................9</a:t>
            </a: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                           ...................................................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.....6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                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3</a:t>
            </a:r>
          </a:p>
          <a:p>
            <a:pPr marL="0" indent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............................................................................................................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0</a:t>
            </a:r>
          </a:p>
          <a:p>
            <a:pPr marL="0" indent="0"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 marL="0" lvl="0" indent="0"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873448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27" y="2873447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302" y="2873448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177" y="2873448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197" y="2873446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217" y="2873445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383" y="2873444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258" y="2873443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32" y="2873448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152" y="2865727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027" y="2865727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902" y="2873448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428206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27" y="3428205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301" y="3428206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177" y="3428206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639" y="3428204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508" y="3428206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382" y="3428206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258" y="3428203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277" y="3428201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0" y="4005064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25" y="4005063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4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300" y="4005062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175" y="4005061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6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052" y="3997566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7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927" y="4005060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8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581128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24" y="4587256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0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299" y="4587256"/>
            <a:ext cx="5238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623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ชุดรูปแบบของ Office">
  <a:themeElements>
    <a:clrScheme name="ชีวิตชีวา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522</Words>
  <Application>Microsoft Office PowerPoint</Application>
  <PresentationFormat>นำเสนอทางหน้าจอ (4:3)</PresentationFormat>
  <Paragraphs>112</Paragraphs>
  <Slides>15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การนับเพิ่ม</vt:lpstr>
      <vt:lpstr>การนับเพิ่มทีละ 50 ถ้าเริ่มจาก 0 นับเพิ่มทีละ 50  จะได้ 50,  100,  150,  200,  250</vt:lpstr>
      <vt:lpstr>การนับลด</vt:lpstr>
      <vt:lpstr> การนับลดทีละ 50 ถ้าเริ่มจาก 250 นับลดทีละ 50 จะได้ 200, 150, 100, 50, 0 </vt:lpstr>
      <vt:lpstr>รูปแบบและความสัมพันธ์ของจำนวน</vt:lpstr>
      <vt:lpstr>งานนำเสนอ PowerPoint</vt:lpstr>
      <vt:lpstr>งานนำเสนอ PowerPoint</vt:lpstr>
      <vt:lpstr>จาก            17   ลดลงเป็น      13        แสดงว่าลดลง     4                  13   ลดลงเป็น       9        แสดงว่าลดลง     4 ดังนั้น           9   ลดลง            4        เป็น      5 จำนวนที่       4   คือ      5 </vt:lpstr>
      <vt:lpstr>แบบรูปซ้ำ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Cumputer1</cp:lastModifiedBy>
  <cp:revision>61</cp:revision>
  <dcterms:created xsi:type="dcterms:W3CDTF">2016-10-28T13:31:20Z</dcterms:created>
  <dcterms:modified xsi:type="dcterms:W3CDTF">2021-05-18T16:14:01Z</dcterms:modified>
</cp:coreProperties>
</file>