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4" r:id="rId7"/>
    <p:sldId id="263" r:id="rId8"/>
    <p:sldId id="270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54" autoAdjust="0"/>
  </p:normalViewPr>
  <p:slideViewPr>
    <p:cSldViewPr snapToGrid="0">
      <p:cViewPr varScale="1">
        <p:scale>
          <a:sx n="70" d="100"/>
          <a:sy n="70" d="100"/>
        </p:scale>
        <p:origin x="738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9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4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5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9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6F53-4676-4C20-9F40-ED02A57E2577}" type="datetimeFigureOut">
              <a:rPr lang="en-US" smtClean="0"/>
              <a:t>5/17/2021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DBC2-587C-4DAE-BC54-A902EF8B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192" cy="6858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228824" y="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7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สังคมศึกษา </a:t>
            </a:r>
          </a:p>
          <a:p>
            <a:pPr lvl="0" algn="ctr"/>
            <a:r>
              <a:rPr lang="th-TH" sz="7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ชั้นประถมศึกษาปีที่ </a:t>
            </a:r>
            <a:r>
              <a:rPr lang="en-US" sz="7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7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542460" y="3751887"/>
            <a:ext cx="7468728" cy="1199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ประเพณีและวัฒนธรรมไทย</a:t>
            </a:r>
            <a:endParaRPr lang="th-TH" sz="6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92405" y="2354878"/>
            <a:ext cx="7492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7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ผู้สอน คุณ</a:t>
            </a:r>
            <a:r>
              <a:rPr lang="th-TH" sz="72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ครูณัฏฐากร</a:t>
            </a:r>
            <a:r>
              <a:rPr lang="th-TH" sz="7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อบอุ่น</a:t>
            </a:r>
            <a:endParaRPr lang="th-TH" sz="7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ปุ่มปฏิบัติการ: ไปข้างหน้าหรือถัดไป 10">
            <a:hlinkClick r:id="" action="ppaction://hlinkshowjump?jump=nextslide" highlightClick="1"/>
          </p:cNvPr>
          <p:cNvSpPr/>
          <p:nvPr/>
        </p:nvSpPr>
        <p:spPr>
          <a:xfrm>
            <a:off x="11263573" y="5945875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45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ความเชื่อ. - วัฒนธรรมไท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7" y="1784929"/>
            <a:ext cx="5616765" cy="4279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8255" y="393036"/>
            <a:ext cx="5378890" cy="1000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วัฒนธรรมด้านความเชื่อ</a:t>
            </a:r>
            <a:endParaRPr lang="th-TH" sz="6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232059" y="2216396"/>
            <a:ext cx="55955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36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เดิมคนไทยมีความเชื่อเรื่องผีสางเทวดามาช้านานแล้ว ต่อมาได้มีการนำพระพุทธศาสนาและ</a:t>
            </a:r>
            <a:r>
              <a:rPr lang="th-TH" sz="3600" dirty="0" err="1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ศาสนาพรามณ</a:t>
            </a:r>
            <a:r>
              <a:rPr lang="th-TH" sz="3600" dirty="0" err="1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์</a:t>
            </a:r>
            <a:r>
              <a:rPr lang="th-TH" sz="36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มาเผยแผ่ในสมัยอาณาจักรสุโขทัย คนไทยจึงมีเรื่องความเชื่อในเรื่องผีสางเทวดาและศาสนาปะปนกันจนถึงปัจจุบัน</a:t>
            </a:r>
            <a:endParaRPr lang="th-TH" sz="36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62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8254" y="393036"/>
            <a:ext cx="5965745" cy="1000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วัฒนธรรมด้านความเคารพ</a:t>
            </a:r>
            <a:endParaRPr lang="th-TH" sz="6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15620" y="2216396"/>
            <a:ext cx="55955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โดยปกติความอ่อนน้อมถ่อมตน เป็นวัฒนธรรมไทยที่แสดงความเคารพด้วยการไหว้ผู้อาวุโส หรือการรับไหว้ผู้อาวุโสน้อย ปัจจุบันกลายเป็นวัฒนธรรมที่เกิดเฉพาะกลุ่ม แทนที่จะเป็นวัฒนธรรมในสังคมของคน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</a:t>
            </a:r>
          </a:p>
          <a:p>
            <a:pPr algn="thaiDist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endParaRPr lang="th-TH" sz="36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606" name="Picture 6" descr="ภูวนัย ไผโสภ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59" y="1748093"/>
            <a:ext cx="4762500" cy="4352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8254" y="393036"/>
            <a:ext cx="5965745" cy="1000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วัฒนธรรมด้านอาหาร</a:t>
            </a:r>
            <a:endParaRPr lang="th-TH" sz="6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0595" y="1630130"/>
            <a:ext cx="704082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3600" i="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อาหารของคนไทยนั้นก็มีมาตั้งแต่สมัยอดีตจนมาถึงปัจจุบัน ซึ่งแต่ละพื้นที่จะมีลักษณะอาหารการกินที่แตกต่างกันออกไป แต่โดยรวมแล้วเราจะเรียกว่าวัฒนธรรมอาหารไทย ซึ่งอาหารไทยนั้นมีมากมายที่ขึ้น</a:t>
            </a:r>
          </a:p>
          <a:p>
            <a:pPr algn="thaiDist"/>
            <a:r>
              <a:rPr lang="th-TH" sz="3600" i="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ชื่อของไทย และโด่งดังไปทั่วโลก ไม่ว่าจะเป็น ต้มยำกุ้ง </a:t>
            </a:r>
          </a:p>
          <a:p>
            <a:pPr algn="thaiDist"/>
            <a:r>
              <a:rPr lang="th-TH" sz="3600" i="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ผัดไทย เป็นต้น อาหารถือเป็นวัฒนธรรมอีกอย่างหนึ่ง</a:t>
            </a:r>
          </a:p>
          <a:p>
            <a:pPr algn="thaiDist"/>
            <a:r>
              <a:rPr lang="th-TH" sz="3600" i="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ของไทย ที่คนไทยควรให้ความสำคัญ และถือว่าอาหารไทยก็ไม่แพ้อาหารของชนชาติใด</a:t>
            </a:r>
            <a:endParaRPr lang="th-TH" sz="36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626" name="Picture 2" descr="วัฒนธรรมอาหาร | Thaifood To Worl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38" y="1742772"/>
            <a:ext cx="4280340" cy="4280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9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246493" y="376823"/>
            <a:ext cx="5965745" cy="1000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ประเพณีและวัฒนธรรมไทย</a:t>
            </a:r>
            <a:endParaRPr lang="th-TH" sz="6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58480" y="2489256"/>
            <a:ext cx="706387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3600" b="1" dirty="0" smtClean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สรุปความรู้ </a:t>
            </a:r>
            <a:r>
              <a:rPr lang="th-TH" sz="3600" dirty="0" smtClean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ประเพณีและวัฒนธรรมไทย  เป็นสิ่งที่ปฏิบัติสืบทอดกันมาจนเป็นเอกลักษณ์ของชาติไทย แสดงถึงระเบียบแบบแผน ความเจริญงอกงามในการดำเนินชีวิตของสังคมไทย</a:t>
            </a:r>
            <a:endParaRPr lang="th-TH" sz="3600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674" name="Picture 2" descr="กิจกรรมที่ 6 - วิชาหน้าที่พลเมือง(เพิ่มเติม) ม.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8" y="1610651"/>
            <a:ext cx="4351183" cy="4065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52884" y="436728"/>
            <a:ext cx="5513694" cy="1378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 </a:t>
            </a:r>
            <a:r>
              <a:rPr lang="en-US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ประเพณีและวัฒนธรรมไทย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09600" y="1952080"/>
            <a:ext cx="10972799" cy="921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i="0" u="sng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 </a:t>
            </a:r>
            <a:r>
              <a:rPr lang="th-TH" sz="44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ให้นักเรียนวิเคราะห์กิจกรรมในภาพ แล้วตอบคำถาม </a:t>
            </a:r>
            <a:endParaRPr lang="th-TH" sz="44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2" descr="Respect in Thai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6" y="3010127"/>
            <a:ext cx="3498376" cy="324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ข่าว Like สาระ - 'เชียงคาน'คึกคัก! นทท.ตักบาตรข้าวเหนียวตามวิถีแบบ New  Norm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91" y="3027488"/>
            <a:ext cx="3716740" cy="324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MIKE Shopping 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80" y="3010127"/>
            <a:ext cx="3842795" cy="307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52884" y="436728"/>
            <a:ext cx="5513694" cy="1378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 </a:t>
            </a:r>
            <a:r>
              <a:rPr lang="en-US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ประเพณีและวัฒนธรรมไทย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49277" y="2135125"/>
            <a:ext cx="10493446" cy="3378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6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ภาพกิจกรรมดังกล่าวแสดงถึงประเพณีหรือวัฒนธรรม</a:t>
            </a:r>
            <a:r>
              <a:rPr 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  <a:r>
              <a:rPr lang="th-TH" sz="36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</a:t>
            </a:r>
            <a:endParaRPr lang="th-TH" sz="3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th-TH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</a:t>
            </a:r>
            <a:endParaRPr lang="en-US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71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52884" y="436728"/>
            <a:ext cx="5513694" cy="1378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 </a:t>
            </a:r>
            <a:r>
              <a:rPr lang="en-US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ประเพณีและวัฒนธรรมไทย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49277" y="2135125"/>
            <a:ext cx="10493446" cy="3378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การปฏิบัติตนตามประเพณีหรือวัฒนธรรม</a:t>
            </a:r>
            <a:r>
              <a:rPr 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  <a:r>
              <a:rPr lang="th-TH" sz="36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 มีผลดีอย่างไร</a:t>
            </a:r>
            <a:endParaRPr lang="th-TH" sz="36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th-TH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</a:t>
            </a:r>
            <a:endParaRPr lang="en-US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59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52884" y="436728"/>
            <a:ext cx="5513694" cy="13784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ใบงานที่ </a:t>
            </a:r>
            <a:r>
              <a:rPr lang="en-US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sz="4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ประเพณีและวัฒนธรรมไทย</a:t>
            </a:r>
            <a:endParaRPr lang="th-TH" sz="4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49277" y="2135125"/>
            <a:ext cx="10493446" cy="3378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นักเรียนสามารถน</a:t>
            </a:r>
            <a:r>
              <a:rPr 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lang="th-TH" sz="36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ข้อคิดจากภาพไปประยุกต์</a:t>
            </a:r>
            <a:r>
              <a:rPr lang="th-TH" sz="3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ใช้และ</a:t>
            </a:r>
            <a:r>
              <a:rPr lang="th-TH" sz="3600" b="1" i="0" u="none" strike="noStrike" baseline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ปฏิบัติอย่างไรบ้าง</a:t>
            </a:r>
            <a:endParaRPr lang="th-TH" sz="36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th-TH" sz="36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</a:t>
            </a:r>
            <a:endParaRPr lang="en-US" sz="4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06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192" cy="6858000"/>
          </a:xfrm>
          <a:prstGeom prst="rect">
            <a:avLst/>
          </a:prstGeom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9156320" y="6194093"/>
            <a:ext cx="685800" cy="44308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ปุ่มปฏิบัติการ: สิ้นสุด 10">
            <a:hlinkClick r:id="" action="ppaction://hlinkshowjump?jump=endshow" highlightClick="1"/>
          </p:cNvPr>
          <p:cNvSpPr/>
          <p:nvPr/>
        </p:nvSpPr>
        <p:spPr>
          <a:xfrm>
            <a:off x="11278556" y="6141879"/>
            <a:ext cx="749300" cy="495300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ปุ่มปฏิบัติการ: หน้าแรก 11">
            <a:hlinkClick r:id="" action="ppaction://hlinkshowjump?jump=firstslide" highlightClick="1"/>
          </p:cNvPr>
          <p:cNvSpPr/>
          <p:nvPr/>
        </p:nvSpPr>
        <p:spPr>
          <a:xfrm>
            <a:off x="10166638" y="6141879"/>
            <a:ext cx="787400" cy="495300"/>
          </a:xfrm>
          <a:prstGeom prst="actionButtonHome">
            <a:avLst/>
          </a:prstGeom>
          <a:solidFill>
            <a:srgbClr val="FFFF00"/>
          </a:solidFill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EB3CF">
                <a:satMod val="3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21206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/>
                <a:cs typeface="IrisUPC" panose="020B0604020202020204" pitchFamily="34" charset="-34"/>
              </a:rPr>
              <a:t>ขอให้นักเรียนที่รักทุกคน</a:t>
            </a:r>
          </a:p>
          <a:p>
            <a:pPr lvl="0" algn="ctr"/>
            <a:r>
              <a:rPr lang="th-TH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/>
                <a:cs typeface="IrisUPC" panose="020B0604020202020204" pitchFamily="34" charset="-34"/>
              </a:rPr>
              <a:t>ทำการใดให้ลุล่วงไปด้วยดีครับ </a:t>
            </a:r>
            <a:endParaRPr lang="th-TH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08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9"/>
            <a:ext cx="12191999" cy="68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211200" y="253863"/>
            <a:ext cx="5345946" cy="12419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การรดน้ำดำหัวผู้ใหญ่</a:t>
            </a:r>
            <a:endParaRPr lang="th-TH" sz="6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สวัสดีปี๋ใหม่เมือง วันสงกรานต์ 2559 - รับติดตั้งกระจกอลูมิเนียม และจำหน่าย  ชุดบานประตู-หน้าต่างอลูมิเนียมสำเร็จรูป 081-6343005 : Inspired by  LnwShop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44" y="1770095"/>
            <a:ext cx="7453857" cy="474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9"/>
            <a:ext cx="12191999" cy="68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741635" y="227942"/>
            <a:ext cx="6905485" cy="12419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การทำบุญใส่บาตรกับครอบครัว</a:t>
            </a:r>
            <a:endParaRPr lang="th-TH" sz="6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2" descr="สถาบันแห่งชาติเพื่อการพัฒนาเด็กและครอบครัว จัดกิจกรรม “ต้นกล้าธรรมมะ และร่วม ทำบุญตักบาตรข้าวสารอาหารแห้ง ประจำเดือนสิงหาคม ๒๕๖๑” – Mahidol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52" y="1704605"/>
            <a:ext cx="7521053" cy="474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956"/>
            <a:ext cx="12191999" cy="68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6896" y="2830486"/>
            <a:ext cx="545910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สิ่งที่ประพฤติปฏิบัติ</a:t>
            </a:r>
          </a:p>
          <a:p>
            <a:pPr algn="ctr"/>
            <a:r>
              <a:rPr lang="th-TH" sz="44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สืบทอดต่อกันจนกลาย</a:t>
            </a:r>
          </a:p>
          <a:p>
            <a:pPr algn="ctr"/>
            <a:r>
              <a:rPr lang="th-TH" sz="44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เป็นแบบแผนของชีวิต</a:t>
            </a:r>
            <a:endParaRPr lang="th-TH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332735" y="547890"/>
            <a:ext cx="3918472" cy="9670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ประเพณี</a:t>
            </a:r>
            <a:endParaRPr lang="th-TH" sz="6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ʙᴇɴᴊᴀᴍᴀᴘᴏʀɴ616 on Twitter: &quot;#สงกรานต์2562 เป็นประเพณีของไทย กัมพูชา ลาว  พม่า ชนกลุ่มน้อยชาวไทแถบเวียดนามและมณฑลยูนนานของจีน  ศรีลังกาและตะวันออกของประเทศอินเดีย  สันนิษฐานว่าได้รับอิทธิพลมาจากเทศกาลโฮลี ในอินเดีย  แต่เทศกาลโฮลีจะใช้การสาดสีแทน #สาด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95" y="1856096"/>
            <a:ext cx="5066456" cy="407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9526"/>
            <a:ext cx="12191999" cy="68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73038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741635" y="227942"/>
            <a:ext cx="6905485" cy="12419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ประเพณีลอยกระทง</a:t>
            </a:r>
            <a:endParaRPr lang="th-TH" sz="6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 descr="ศิริพจน์ เหล่ามานะเจริญ : เทศกาลลอยกระทง ในราชสำนักกรุงศรีอยุธยา  ไม่ใช่พิธีขอขมาพระแม่คงคา แต่เป็นพิธีเลี้ยงผีบรรพชน - มติชนสุดสัปดาห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81775"/>
            <a:ext cx="5416596" cy="4258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450376" y="1853958"/>
            <a:ext cx="5504598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ตรงกับวันขึ้น </a:t>
            </a:r>
            <a:r>
              <a:rPr lang="en-US" altLang="zh-CN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altLang="zh-CN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ค่ำ เดือน </a:t>
            </a:r>
            <a:r>
              <a:rPr lang="en-US" altLang="zh-CN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altLang="zh-CN" sz="40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zh-CN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จัดขึ้นเพื่อเป็นการบูชาพระแม่คงคา และขอขมาต่อแม่น้ำที่เราสร้างความสกปรกหรืทิ้งสิ่งที่ไม่ดีลงไป  กิจกรรมที่ปฏิบัติในวันลอยกระทง คือ การทำบุญ</a:t>
            </a:r>
          </a:p>
          <a:p>
            <a:pPr algn="thaiDist"/>
            <a:r>
              <a:rPr lang="th-TH" altLang="zh-CN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ตักบาตร การประดิษฐ์กระทงเพื่อนำไปลอยน้ำ</a:t>
            </a:r>
          </a:p>
        </p:txBody>
      </p:sp>
    </p:spTree>
    <p:extLst>
      <p:ext uri="{BB962C8B-B14F-4D97-AF65-F5344CB8AC3E}">
        <p14:creationId xmlns:p14="http://schemas.microsoft.com/office/powerpoint/2010/main" val="11629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9"/>
            <a:ext cx="12191999" cy="68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741635" y="227942"/>
            <a:ext cx="6905485" cy="12419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ประเพณีแห่งเทียนพรรษา</a:t>
            </a:r>
            <a:endParaRPr lang="th-TH" sz="6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50" y="1704605"/>
            <a:ext cx="5090615" cy="4406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สี่เหลี่ยมผืนผ้า 8"/>
          <p:cNvSpPr/>
          <p:nvPr/>
        </p:nvSpPr>
        <p:spPr>
          <a:xfrm>
            <a:off x="446774" y="1704605"/>
            <a:ext cx="6237027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วันเข้าพรรษา ตรงกับวันแรม ๑ ค่ำเดือน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</a:p>
          <a:p>
            <a:pPr algn="thaiDist"/>
            <a:r>
              <a:rPr lang="th-TH" sz="3600" b="0" i="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“ฤดูการเข้าพรรษา” พระสงฆ์ต้อง    จำพรรษาสวดมนต์ทำวัตรทุกเช้าค่ำ ซึ่งมีความจำเป็นที่ต้องใช้เทียนไว้สำหรับ จุดบูชาให้ตลอดพรรษา พุทธศาสนิกชนจึงพร้อมใจกันหล่อพรรษา เพื่อนำไปถวายแก่พระสงฆ์ไว้จุดบูชา ทำกิจของสงฆ์ตลอด ๓ เดือน จึงเรียกเทียนที่หล่อขึ้นมานี้ว่า “เทียนพรรษา” หรือ “เทียนจำนำพรรษา”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th-TH" altLang="zh-CN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3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39"/>
            <a:ext cx="12191999" cy="68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มกราคม – วัฒนธรรมไทย-ลา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1" y="1742791"/>
            <a:ext cx="5324050" cy="4057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3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471133" y="477031"/>
            <a:ext cx="3249732" cy="1000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  <a:endParaRPr lang="th-TH" sz="6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318913" y="1694053"/>
            <a:ext cx="5459104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สิ่งที่มีความเจริญงอกงาม</a:t>
            </a:r>
          </a:p>
          <a:p>
            <a:pPr algn="ctr"/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        ความเป็นระเบียบเรียบร้อย</a:t>
            </a:r>
          </a:p>
          <a:p>
            <a:pPr algn="ctr"/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        แบบแผนในการดำเนินชีวิต</a:t>
            </a:r>
          </a:p>
          <a:p>
            <a:pPr algn="ctr"/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        ที่ปฏิบัติสืบต่อกันมาเพื่ออยู่</a:t>
            </a:r>
          </a:p>
          <a:p>
            <a:pPr algn="ctr"/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    ร่วมกับผู้อื่นในชุมชนได้</a:t>
            </a:r>
          </a:p>
          <a:p>
            <a:r>
              <a:rPr lang="th-TH" sz="44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        อย่างมีความสุข</a:t>
            </a:r>
            <a:endParaRPr lang="th-TH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39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บทเรียนออนไลน์ วิชา ประวัติศาสตร์4 รหัสวิชา ส33106 ระดับชั้นมัธยมศึกษาปีที่ 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1" y="1715895"/>
            <a:ext cx="5502463" cy="4193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06554" y="404907"/>
            <a:ext cx="5955809" cy="1000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วัฒนธรรมด้านการแต่งกาย</a:t>
            </a:r>
            <a:endParaRPr lang="th-TH" sz="6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449420" y="1869145"/>
            <a:ext cx="545910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3600" i="0" dirty="0" smtClean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วัฒนธรรมไทยด้านการแต่งกาย ตั้งแต่ในอดีตมานั้นคนไทยมีเอกลักษณ์ด้านการแต่งกายที่ใช้ผ้าไทยซึ่งทำจากผ้าไหม ผ้าทอมือต่างๆ นำมาทำเป็นผ้าสไบสำหรับผู้หญิงไทย ส่วนผู้ชายก็มีการแต่งกายที่นิยมสำหรับชาวบ้านก็คงหนีไม่พ้นผ้าขาวม้าซึ่งนิยมใช้มาตั้งแต่สมัยโบราณจนถึงปัจจุบัน</a:t>
            </a:r>
            <a:endParaRPr lang="th-TH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3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ัสดุพื้นหลังสีเหลือง | พื้นหลังสีเหลือง, การออกแบบพื้นหลัง, พื้นหลังนามธรร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</p:cNvPr>
          <p:cNvSpPr/>
          <p:nvPr/>
        </p:nvSpPr>
        <p:spPr>
          <a:xfrm>
            <a:off x="10544602" y="6255163"/>
            <a:ext cx="685800" cy="382016"/>
          </a:xfrm>
          <a:prstGeom prst="actionButtonBackPrevious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ปุ่มปฏิบัติการ: ไปข้างหน้าหรือถัดไป 3">
            <a:hlinkClick r:id="" action="ppaction://hlinkshowjump?jump=nextslide" highlightClick="1"/>
          </p:cNvPr>
          <p:cNvSpPr/>
          <p:nvPr/>
        </p:nvSpPr>
        <p:spPr>
          <a:xfrm>
            <a:off x="11400051" y="6255163"/>
            <a:ext cx="622300" cy="382016"/>
          </a:xfrm>
          <a:prstGeom prst="actionButtonForwardNext">
            <a:avLst/>
          </a:prstGeom>
          <a:solidFill>
            <a:srgbClr val="51C3F9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8255" y="393036"/>
            <a:ext cx="5378890" cy="1000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วัฒนธรรมด้านภาษา</a:t>
            </a:r>
            <a:endParaRPr lang="th-TH" sz="6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15620" y="2647863"/>
            <a:ext cx="55955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  <a:r>
              <a:rPr lang="th-TH" sz="36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ภาษาไทยมีมาตั้งแต่สมัยกรุงสุโขทัย</a:t>
            </a:r>
          </a:p>
          <a:p>
            <a:pPr algn="thaiDist"/>
            <a:r>
              <a:rPr lang="th-TH" sz="36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โดยพ่อขุนรามคำแหง</a:t>
            </a:r>
            <a:r>
              <a:rPr lang="th-TH" sz="36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มหาราชทรงประดิษฐ์</a:t>
            </a:r>
          </a:p>
          <a:p>
            <a:pPr algn="thaiDist"/>
            <a:r>
              <a:rPr lang="th-TH" sz="36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อักษรไทยขึ้นมาใช้ ทำให้ชาติไทยมีภาษาและ</a:t>
            </a:r>
          </a:p>
          <a:p>
            <a:pPr algn="thaiDist"/>
            <a:r>
              <a:rPr lang="th-TH" sz="36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อักษรไทยใช้สืบเนื่องมาจนถึงปัจจุบัน</a:t>
            </a:r>
            <a:endParaRPr lang="th-TH" sz="36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554" name="Picture 2" descr="ณ สัทธา อุทยานไทย ar Twitter: “๒๙ กรกฎาคม &quot;วันภาษาไทยแห่งชาติ&quot; ณ สัทธา  อุทยานไทย ขอเป็นส่วนหนึ่งในการอนุรักษ์ภาษาไทย ภาษาชาติ ตลอดจนศิลปวัฒนธรรมของชาติให้ดำรงอยู่สืบไป  #ณสัทธาราชบุรี #NasattaRatchaburi #Amazingไทยเท่ #AmazingThailand #Thailand  #trave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3" y="1549116"/>
            <a:ext cx="5088063" cy="5088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678</Words>
  <Application>Microsoft Office PowerPoint</Application>
  <PresentationFormat>แบบจอกว้าง</PresentationFormat>
  <Paragraphs>59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9" baseType="lpstr">
      <vt:lpstr>宋体</vt:lpstr>
      <vt:lpstr>Angsana New</vt:lpstr>
      <vt:lpstr>Arial</vt:lpstr>
      <vt:lpstr>Calibri</vt:lpstr>
      <vt:lpstr>Calibri Light</vt:lpstr>
      <vt:lpstr>Cordia New</vt:lpstr>
      <vt:lpstr>IrisUPC</vt:lpstr>
      <vt:lpstr>TH SarabunPSK</vt:lpstr>
      <vt:lpstr>Times New Roman</vt:lpstr>
      <vt:lpstr>Trebuchet MS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WIN8.1</dc:creator>
  <cp:lastModifiedBy>WIN8.1</cp:lastModifiedBy>
  <cp:revision>28</cp:revision>
  <dcterms:created xsi:type="dcterms:W3CDTF">2021-05-17T09:18:48Z</dcterms:created>
  <dcterms:modified xsi:type="dcterms:W3CDTF">2021-05-17T17:28:54Z</dcterms:modified>
</cp:coreProperties>
</file>